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1"/>
  </p:notesMasterIdLst>
  <p:sldIdLst>
    <p:sldId id="265" r:id="rId2"/>
    <p:sldId id="266" r:id="rId3"/>
    <p:sldId id="267" r:id="rId4"/>
    <p:sldId id="268" r:id="rId5"/>
    <p:sldId id="269" r:id="rId6"/>
    <p:sldId id="463" r:id="rId7"/>
    <p:sldId id="271" r:id="rId8"/>
    <p:sldId id="270" r:id="rId9"/>
    <p:sldId id="275" r:id="rId10"/>
    <p:sldId id="307" r:id="rId11"/>
    <p:sldId id="272" r:id="rId12"/>
    <p:sldId id="274" r:id="rId13"/>
    <p:sldId id="273" r:id="rId14"/>
    <p:sldId id="276" r:id="rId15"/>
    <p:sldId id="263" r:id="rId16"/>
    <p:sldId id="278" r:id="rId17"/>
    <p:sldId id="259" r:id="rId18"/>
    <p:sldId id="260" r:id="rId19"/>
    <p:sldId id="297" r:id="rId20"/>
    <p:sldId id="262" r:id="rId21"/>
    <p:sldId id="281" r:id="rId22"/>
    <p:sldId id="280" r:id="rId23"/>
    <p:sldId id="283" r:id="rId24"/>
    <p:sldId id="284" r:id="rId25"/>
    <p:sldId id="285" r:id="rId26"/>
    <p:sldId id="293" r:id="rId27"/>
    <p:sldId id="294" r:id="rId28"/>
    <p:sldId id="286" r:id="rId29"/>
    <p:sldId id="287" r:id="rId30"/>
    <p:sldId id="289" r:id="rId31"/>
    <p:sldId id="288" r:id="rId32"/>
    <p:sldId id="291" r:id="rId33"/>
    <p:sldId id="298" r:id="rId34"/>
    <p:sldId id="299" r:id="rId35"/>
    <p:sldId id="300" r:id="rId36"/>
    <p:sldId id="301" r:id="rId37"/>
    <p:sldId id="302" r:id="rId38"/>
    <p:sldId id="464" r:id="rId39"/>
    <p:sldId id="305" r:id="rId40"/>
    <p:sldId id="303" r:id="rId41"/>
    <p:sldId id="306" r:id="rId42"/>
    <p:sldId id="304" r:id="rId43"/>
    <p:sldId id="465" r:id="rId44"/>
    <p:sldId id="308" r:id="rId45"/>
    <p:sldId id="466" r:id="rId46"/>
    <p:sldId id="309" r:id="rId47"/>
    <p:sldId id="313" r:id="rId48"/>
    <p:sldId id="311" r:id="rId49"/>
    <p:sldId id="310" r:id="rId50"/>
    <p:sldId id="312" r:id="rId51"/>
    <p:sldId id="315" r:id="rId52"/>
    <p:sldId id="314" r:id="rId53"/>
    <p:sldId id="316" r:id="rId54"/>
    <p:sldId id="317" r:id="rId55"/>
    <p:sldId id="318" r:id="rId56"/>
    <p:sldId id="319" r:id="rId57"/>
    <p:sldId id="467" r:id="rId58"/>
    <p:sldId id="320" r:id="rId59"/>
    <p:sldId id="321" r:id="rId60"/>
    <p:sldId id="332" r:id="rId61"/>
    <p:sldId id="322" r:id="rId62"/>
    <p:sldId id="326" r:id="rId63"/>
    <p:sldId id="323" r:id="rId64"/>
    <p:sldId id="324" r:id="rId65"/>
    <p:sldId id="331" r:id="rId66"/>
    <p:sldId id="327" r:id="rId67"/>
    <p:sldId id="330" r:id="rId68"/>
    <p:sldId id="328" r:id="rId69"/>
    <p:sldId id="329" r:id="rId70"/>
    <p:sldId id="325" r:id="rId71"/>
    <p:sldId id="333" r:id="rId72"/>
    <p:sldId id="334" r:id="rId73"/>
    <p:sldId id="336" r:id="rId74"/>
    <p:sldId id="335" r:id="rId75"/>
    <p:sldId id="337" r:id="rId76"/>
    <p:sldId id="339" r:id="rId77"/>
    <p:sldId id="338" r:id="rId78"/>
    <p:sldId id="342" r:id="rId79"/>
    <p:sldId id="341" r:id="rId80"/>
    <p:sldId id="340" r:id="rId81"/>
    <p:sldId id="343" r:id="rId82"/>
    <p:sldId id="344" r:id="rId83"/>
    <p:sldId id="345" r:id="rId84"/>
    <p:sldId id="346" r:id="rId85"/>
    <p:sldId id="347" r:id="rId86"/>
    <p:sldId id="348" r:id="rId87"/>
    <p:sldId id="349" r:id="rId88"/>
    <p:sldId id="350" r:id="rId89"/>
    <p:sldId id="352" r:id="rId90"/>
    <p:sldId id="468" r:id="rId91"/>
    <p:sldId id="353" r:id="rId92"/>
    <p:sldId id="351" r:id="rId93"/>
    <p:sldId id="355" r:id="rId94"/>
    <p:sldId id="356" r:id="rId95"/>
    <p:sldId id="357" r:id="rId96"/>
    <p:sldId id="469" r:id="rId97"/>
    <p:sldId id="364" r:id="rId98"/>
    <p:sldId id="359" r:id="rId99"/>
    <p:sldId id="354" r:id="rId100"/>
    <p:sldId id="363" r:id="rId101"/>
    <p:sldId id="365" r:id="rId102"/>
    <p:sldId id="360" r:id="rId103"/>
    <p:sldId id="361" r:id="rId104"/>
    <p:sldId id="366" r:id="rId105"/>
    <p:sldId id="367" r:id="rId106"/>
    <p:sldId id="368" r:id="rId107"/>
    <p:sldId id="369" r:id="rId108"/>
    <p:sldId id="370" r:id="rId109"/>
    <p:sldId id="371" r:id="rId110"/>
    <p:sldId id="374" r:id="rId111"/>
    <p:sldId id="470" r:id="rId112"/>
    <p:sldId id="372" r:id="rId113"/>
    <p:sldId id="373" r:id="rId114"/>
    <p:sldId id="395" r:id="rId115"/>
    <p:sldId id="386" r:id="rId116"/>
    <p:sldId id="471" r:id="rId117"/>
    <p:sldId id="396" r:id="rId118"/>
    <p:sldId id="375" r:id="rId119"/>
    <p:sldId id="472" r:id="rId120"/>
    <p:sldId id="378" r:id="rId121"/>
    <p:sldId id="381" r:id="rId122"/>
    <p:sldId id="379" r:id="rId123"/>
    <p:sldId id="382" r:id="rId124"/>
    <p:sldId id="380" r:id="rId125"/>
    <p:sldId id="383" r:id="rId126"/>
    <p:sldId id="384" r:id="rId127"/>
    <p:sldId id="390" r:id="rId128"/>
    <p:sldId id="387" r:id="rId129"/>
    <p:sldId id="389" r:id="rId130"/>
    <p:sldId id="391" r:id="rId131"/>
    <p:sldId id="388" r:id="rId132"/>
    <p:sldId id="393" r:id="rId133"/>
    <p:sldId id="392" r:id="rId134"/>
    <p:sldId id="394" r:id="rId135"/>
    <p:sldId id="399" r:id="rId136"/>
    <p:sldId id="398" r:id="rId137"/>
    <p:sldId id="400" r:id="rId138"/>
    <p:sldId id="397" r:id="rId139"/>
    <p:sldId id="401" r:id="rId140"/>
    <p:sldId id="405" r:id="rId141"/>
    <p:sldId id="402" r:id="rId142"/>
    <p:sldId id="407" r:id="rId143"/>
    <p:sldId id="473" r:id="rId144"/>
    <p:sldId id="474" r:id="rId145"/>
    <p:sldId id="404" r:id="rId146"/>
    <p:sldId id="409" r:id="rId147"/>
    <p:sldId id="410" r:id="rId148"/>
    <p:sldId id="411" r:id="rId149"/>
    <p:sldId id="475" r:id="rId150"/>
    <p:sldId id="412" r:id="rId151"/>
    <p:sldId id="413" r:id="rId152"/>
    <p:sldId id="421" r:id="rId153"/>
    <p:sldId id="419" r:id="rId154"/>
    <p:sldId id="415" r:id="rId155"/>
    <p:sldId id="427" r:id="rId156"/>
    <p:sldId id="414" r:id="rId157"/>
    <p:sldId id="416" r:id="rId158"/>
    <p:sldId id="417" r:id="rId159"/>
    <p:sldId id="420" r:id="rId160"/>
    <p:sldId id="418" r:id="rId161"/>
    <p:sldId id="422" r:id="rId162"/>
    <p:sldId id="423" r:id="rId163"/>
    <p:sldId id="424" r:id="rId164"/>
    <p:sldId id="425" r:id="rId165"/>
    <p:sldId id="426" r:id="rId166"/>
    <p:sldId id="428" r:id="rId167"/>
    <p:sldId id="408" r:id="rId168"/>
    <p:sldId id="429" r:id="rId169"/>
    <p:sldId id="430" r:id="rId170"/>
    <p:sldId id="431" r:id="rId171"/>
    <p:sldId id="434" r:id="rId172"/>
    <p:sldId id="432" r:id="rId173"/>
    <p:sldId id="435" r:id="rId174"/>
    <p:sldId id="438" r:id="rId175"/>
    <p:sldId id="436" r:id="rId176"/>
    <p:sldId id="462" r:id="rId177"/>
    <p:sldId id="440" r:id="rId178"/>
    <p:sldId id="442" r:id="rId179"/>
    <p:sldId id="441" r:id="rId180"/>
    <p:sldId id="443" r:id="rId181"/>
    <p:sldId id="450" r:id="rId182"/>
    <p:sldId id="444" r:id="rId183"/>
    <p:sldId id="445" r:id="rId184"/>
    <p:sldId id="476" r:id="rId185"/>
    <p:sldId id="446" r:id="rId186"/>
    <p:sldId id="451" r:id="rId187"/>
    <p:sldId id="447" r:id="rId188"/>
    <p:sldId id="448" r:id="rId189"/>
    <p:sldId id="449" r:id="rId190"/>
    <p:sldId id="452" r:id="rId191"/>
    <p:sldId id="454" r:id="rId192"/>
    <p:sldId id="455" r:id="rId193"/>
    <p:sldId id="453" r:id="rId194"/>
    <p:sldId id="459" r:id="rId195"/>
    <p:sldId id="458" r:id="rId196"/>
    <p:sldId id="460" r:id="rId197"/>
    <p:sldId id="456" r:id="rId198"/>
    <p:sldId id="457" r:id="rId199"/>
    <p:sldId id="461" r:id="rId200"/>
  </p:sldIdLst>
  <p:sldSz cx="10296525" cy="6840538"/>
  <p:notesSz cx="6858000" cy="9144000"/>
  <p:photoAlbum/>
  <p:defaultTextStyle>
    <a:defPPr>
      <a:defRPr lang="de-DE"/>
    </a:defPPr>
    <a:lvl1pPr marL="0" algn="l" defTabSz="912480" rtl="0" eaLnBrk="1" latinLnBrk="0" hangingPunct="1">
      <a:defRPr sz="1796" kern="1200">
        <a:solidFill>
          <a:schemeClr val="tx1"/>
        </a:solidFill>
        <a:latin typeface="+mn-lt"/>
        <a:ea typeface="+mn-ea"/>
        <a:cs typeface="+mn-cs"/>
      </a:defRPr>
    </a:lvl1pPr>
    <a:lvl2pPr marL="456240" algn="l" defTabSz="912480" rtl="0" eaLnBrk="1" latinLnBrk="0" hangingPunct="1">
      <a:defRPr sz="1796" kern="1200">
        <a:solidFill>
          <a:schemeClr val="tx1"/>
        </a:solidFill>
        <a:latin typeface="+mn-lt"/>
        <a:ea typeface="+mn-ea"/>
        <a:cs typeface="+mn-cs"/>
      </a:defRPr>
    </a:lvl2pPr>
    <a:lvl3pPr marL="912480" algn="l" defTabSz="912480" rtl="0" eaLnBrk="1" latinLnBrk="0" hangingPunct="1">
      <a:defRPr sz="1796" kern="1200">
        <a:solidFill>
          <a:schemeClr val="tx1"/>
        </a:solidFill>
        <a:latin typeface="+mn-lt"/>
        <a:ea typeface="+mn-ea"/>
        <a:cs typeface="+mn-cs"/>
      </a:defRPr>
    </a:lvl3pPr>
    <a:lvl4pPr marL="1368720" algn="l" defTabSz="912480" rtl="0" eaLnBrk="1" latinLnBrk="0" hangingPunct="1">
      <a:defRPr sz="1796" kern="1200">
        <a:solidFill>
          <a:schemeClr val="tx1"/>
        </a:solidFill>
        <a:latin typeface="+mn-lt"/>
        <a:ea typeface="+mn-ea"/>
        <a:cs typeface="+mn-cs"/>
      </a:defRPr>
    </a:lvl4pPr>
    <a:lvl5pPr marL="1824960" algn="l" defTabSz="912480" rtl="0" eaLnBrk="1" latinLnBrk="0" hangingPunct="1">
      <a:defRPr sz="1796" kern="1200">
        <a:solidFill>
          <a:schemeClr val="tx1"/>
        </a:solidFill>
        <a:latin typeface="+mn-lt"/>
        <a:ea typeface="+mn-ea"/>
        <a:cs typeface="+mn-cs"/>
      </a:defRPr>
    </a:lvl5pPr>
    <a:lvl6pPr marL="2281199" algn="l" defTabSz="912480" rtl="0" eaLnBrk="1" latinLnBrk="0" hangingPunct="1">
      <a:defRPr sz="1796" kern="1200">
        <a:solidFill>
          <a:schemeClr val="tx1"/>
        </a:solidFill>
        <a:latin typeface="+mn-lt"/>
        <a:ea typeface="+mn-ea"/>
        <a:cs typeface="+mn-cs"/>
      </a:defRPr>
    </a:lvl6pPr>
    <a:lvl7pPr marL="2737439" algn="l" defTabSz="912480" rtl="0" eaLnBrk="1" latinLnBrk="0" hangingPunct="1">
      <a:defRPr sz="1796" kern="1200">
        <a:solidFill>
          <a:schemeClr val="tx1"/>
        </a:solidFill>
        <a:latin typeface="+mn-lt"/>
        <a:ea typeface="+mn-ea"/>
        <a:cs typeface="+mn-cs"/>
      </a:defRPr>
    </a:lvl7pPr>
    <a:lvl8pPr marL="3193679" algn="l" defTabSz="912480" rtl="0" eaLnBrk="1" latinLnBrk="0" hangingPunct="1">
      <a:defRPr sz="1796" kern="1200">
        <a:solidFill>
          <a:schemeClr val="tx1"/>
        </a:solidFill>
        <a:latin typeface="+mn-lt"/>
        <a:ea typeface="+mn-ea"/>
        <a:cs typeface="+mn-cs"/>
      </a:defRPr>
    </a:lvl8pPr>
    <a:lvl9pPr marL="3649919" algn="l" defTabSz="912480" rtl="0" eaLnBrk="1" latinLnBrk="0" hangingPunct="1">
      <a:defRPr sz="179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e" initials="sl" lastIdx="1" clrIdx="0">
    <p:extLst>
      <p:ext uri="{19B8F6BF-5375-455C-9EA6-DF929625EA0E}">
        <p15:presenceInfo xmlns:p15="http://schemas.microsoft.com/office/powerpoint/2012/main" userId="Sus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1162" y="62"/>
      </p:cViewPr>
      <p:guideLst/>
    </p:cSldViewPr>
  </p:slideViewPr>
  <p:notesTextViewPr>
    <p:cViewPr>
      <p:scale>
        <a:sx n="1" d="1"/>
        <a:sy n="1" d="1"/>
      </p:scale>
      <p:origin x="0" y="0"/>
    </p:cViewPr>
  </p:notesTextViewPr>
  <p:sorterViewPr>
    <p:cViewPr>
      <p:scale>
        <a:sx n="100" d="100"/>
        <a:sy n="100" d="100"/>
      </p:scale>
      <p:origin x="0" y="-414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commentAuthors" Target="commentAuthor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ABCA2-E798-4D50-98C1-9E7979E9D8CA}" type="datetimeFigureOut">
              <a:rPr lang="de-DE" smtClean="0"/>
              <a:t>13.02.2020</a:t>
            </a:fld>
            <a:endParaRPr lang="de-DE"/>
          </a:p>
        </p:txBody>
      </p:sp>
      <p:sp>
        <p:nvSpPr>
          <p:cNvPr id="4" name="Folienbildplatzhalter 3"/>
          <p:cNvSpPr>
            <a:spLocks noGrp="1" noRot="1" noChangeAspect="1"/>
          </p:cNvSpPr>
          <p:nvPr>
            <p:ph type="sldImg" idx="2"/>
          </p:nvPr>
        </p:nvSpPr>
        <p:spPr>
          <a:xfrm>
            <a:off x="1106488" y="1143000"/>
            <a:ext cx="46450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0FE8C-E4DE-425A-AB46-8DAB4994C277}" type="slidenum">
              <a:rPr lang="de-DE" smtClean="0"/>
              <a:t>‹Nr.›</a:t>
            </a:fld>
            <a:endParaRPr lang="de-DE"/>
          </a:p>
        </p:txBody>
      </p:sp>
    </p:spTree>
    <p:extLst>
      <p:ext uri="{BB962C8B-B14F-4D97-AF65-F5344CB8AC3E}">
        <p14:creationId xmlns:p14="http://schemas.microsoft.com/office/powerpoint/2010/main" val="384224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FB0FE8C-E4DE-425A-AB46-8DAB4994C277}" type="slidenum">
              <a:rPr lang="de-DE" smtClean="0"/>
              <a:t>127</a:t>
            </a:fld>
            <a:endParaRPr lang="de-DE"/>
          </a:p>
        </p:txBody>
      </p:sp>
    </p:spTree>
    <p:extLst>
      <p:ext uri="{BB962C8B-B14F-4D97-AF65-F5344CB8AC3E}">
        <p14:creationId xmlns:p14="http://schemas.microsoft.com/office/powerpoint/2010/main" val="720943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FB0FE8C-E4DE-425A-AB46-8DAB4994C277}" type="slidenum">
              <a:rPr lang="de-DE" smtClean="0"/>
              <a:t>155</a:t>
            </a:fld>
            <a:endParaRPr lang="de-DE"/>
          </a:p>
        </p:txBody>
      </p:sp>
    </p:spTree>
    <p:extLst>
      <p:ext uri="{BB962C8B-B14F-4D97-AF65-F5344CB8AC3E}">
        <p14:creationId xmlns:p14="http://schemas.microsoft.com/office/powerpoint/2010/main" val="4278926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FB0FE8C-E4DE-425A-AB46-8DAB4994C277}" type="slidenum">
              <a:rPr lang="de-DE" smtClean="0"/>
              <a:t>183</a:t>
            </a:fld>
            <a:endParaRPr lang="de-DE"/>
          </a:p>
        </p:txBody>
      </p:sp>
    </p:spTree>
    <p:extLst>
      <p:ext uri="{BB962C8B-B14F-4D97-AF65-F5344CB8AC3E}">
        <p14:creationId xmlns:p14="http://schemas.microsoft.com/office/powerpoint/2010/main" val="273787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FB0FE8C-E4DE-425A-AB46-8DAB4994C277}" type="slidenum">
              <a:rPr lang="de-DE" smtClean="0"/>
              <a:t>184</a:t>
            </a:fld>
            <a:endParaRPr lang="de-DE"/>
          </a:p>
        </p:txBody>
      </p:sp>
    </p:spTree>
    <p:extLst>
      <p:ext uri="{BB962C8B-B14F-4D97-AF65-F5344CB8AC3E}">
        <p14:creationId xmlns:p14="http://schemas.microsoft.com/office/powerpoint/2010/main" val="253138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FB0FE8C-E4DE-425A-AB46-8DAB4994C277}" type="slidenum">
              <a:rPr lang="de-DE" smtClean="0"/>
              <a:t>199</a:t>
            </a:fld>
            <a:endParaRPr lang="de-DE"/>
          </a:p>
        </p:txBody>
      </p:sp>
    </p:spTree>
    <p:extLst>
      <p:ext uri="{BB962C8B-B14F-4D97-AF65-F5344CB8AC3E}">
        <p14:creationId xmlns:p14="http://schemas.microsoft.com/office/powerpoint/2010/main" val="1252452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72240" y="1119505"/>
            <a:ext cx="8752046" cy="2381521"/>
          </a:xfrm>
        </p:spPr>
        <p:txBody>
          <a:bodyPr anchor="b"/>
          <a:lstStyle>
            <a:lvl1pPr algn="ctr">
              <a:defRPr sz="5985"/>
            </a:lvl1pPr>
          </a:lstStyle>
          <a:p>
            <a:r>
              <a:rPr lang="de-DE" smtClean="0"/>
              <a:t>Titelmasterformat durch Klicken bearbeiten</a:t>
            </a:r>
            <a:endParaRPr lang="en-US" dirty="0"/>
          </a:p>
        </p:txBody>
      </p:sp>
      <p:sp>
        <p:nvSpPr>
          <p:cNvPr id="3" name="Subtitle 2"/>
          <p:cNvSpPr>
            <a:spLocks noGrp="1"/>
          </p:cNvSpPr>
          <p:nvPr>
            <p:ph type="subTitle" idx="1"/>
          </p:nvPr>
        </p:nvSpPr>
        <p:spPr>
          <a:xfrm>
            <a:off x="1287066" y="3592866"/>
            <a:ext cx="7722394" cy="1651546"/>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725397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221640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8451" y="364195"/>
            <a:ext cx="2220188" cy="5797040"/>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707887" y="364195"/>
            <a:ext cx="6531858" cy="579704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931311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293246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2524" y="1705386"/>
            <a:ext cx="8880753" cy="2845473"/>
          </a:xfrm>
        </p:spPr>
        <p:txBody>
          <a:bodyPr anchor="b"/>
          <a:lstStyle>
            <a:lvl1pPr>
              <a:defRPr sz="5985"/>
            </a:lvl1pPr>
          </a:lstStyle>
          <a:p>
            <a:r>
              <a:rPr lang="de-DE" smtClean="0"/>
              <a:t>Titelmasterformat durch Klicken bearbeiten</a:t>
            </a:r>
            <a:endParaRPr lang="en-US" dirty="0"/>
          </a:p>
        </p:txBody>
      </p:sp>
      <p:sp>
        <p:nvSpPr>
          <p:cNvPr id="3" name="Text Placeholder 2"/>
          <p:cNvSpPr>
            <a:spLocks noGrp="1"/>
          </p:cNvSpPr>
          <p:nvPr>
            <p:ph type="body" idx="1"/>
          </p:nvPr>
        </p:nvSpPr>
        <p:spPr>
          <a:xfrm>
            <a:off x="702524" y="4577779"/>
            <a:ext cx="8880753" cy="149636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370316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707886" y="1820976"/>
            <a:ext cx="4376023" cy="4340259"/>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212616" y="1820976"/>
            <a:ext cx="4376023" cy="4340259"/>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3882587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709227" y="364197"/>
            <a:ext cx="8880753" cy="1322188"/>
          </a:xfr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709228" y="1676882"/>
            <a:ext cx="4355912"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de-DE" smtClean="0"/>
              <a:t>Formatvorlagen des Textmasters bearbeiten</a:t>
            </a:r>
          </a:p>
        </p:txBody>
      </p:sp>
      <p:sp>
        <p:nvSpPr>
          <p:cNvPr id="4" name="Content Placeholder 3"/>
          <p:cNvSpPr>
            <a:spLocks noGrp="1"/>
          </p:cNvSpPr>
          <p:nvPr>
            <p:ph sz="half" idx="2"/>
          </p:nvPr>
        </p:nvSpPr>
        <p:spPr>
          <a:xfrm>
            <a:off x="709228" y="2498697"/>
            <a:ext cx="4355912" cy="367520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212616" y="1676882"/>
            <a:ext cx="4377364"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de-DE" smtClean="0"/>
              <a:t>Formatvorlagen des Textmasters bearbeiten</a:t>
            </a:r>
          </a:p>
        </p:txBody>
      </p:sp>
      <p:sp>
        <p:nvSpPr>
          <p:cNvPr id="6" name="Content Placeholder 5"/>
          <p:cNvSpPr>
            <a:spLocks noGrp="1"/>
          </p:cNvSpPr>
          <p:nvPr>
            <p:ph sz="quarter" idx="4"/>
          </p:nvPr>
        </p:nvSpPr>
        <p:spPr>
          <a:xfrm>
            <a:off x="5212616" y="2498697"/>
            <a:ext cx="4377364" cy="367520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2387297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2491643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4158134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9227" y="456036"/>
            <a:ext cx="3320897" cy="1596126"/>
          </a:xfrm>
        </p:spPr>
        <p:txBody>
          <a:bodyPr anchor="b"/>
          <a:lstStyle>
            <a:lvl1pPr>
              <a:defRPr sz="3192"/>
            </a:lvl1pPr>
          </a:lstStyle>
          <a:p>
            <a:r>
              <a:rPr lang="de-DE" smtClean="0"/>
              <a:t>Titelmasterformat durch Klicken bearbeiten</a:t>
            </a:r>
            <a:endParaRPr lang="en-US" dirty="0"/>
          </a:p>
        </p:txBody>
      </p:sp>
      <p:sp>
        <p:nvSpPr>
          <p:cNvPr id="3" name="Content Placeholder 2"/>
          <p:cNvSpPr>
            <a:spLocks noGrp="1"/>
          </p:cNvSpPr>
          <p:nvPr>
            <p:ph idx="1"/>
          </p:nvPr>
        </p:nvSpPr>
        <p:spPr>
          <a:xfrm>
            <a:off x="4377364" y="984912"/>
            <a:ext cx="5212616" cy="4861216"/>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709227" y="2052161"/>
            <a:ext cx="3320897"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2194264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9227" y="456036"/>
            <a:ext cx="3320897" cy="1596126"/>
          </a:xfrm>
        </p:spPr>
        <p:txBody>
          <a:bodyPr anchor="b"/>
          <a:lstStyle>
            <a:lvl1pPr>
              <a:defRPr sz="3192"/>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4377364" y="984912"/>
            <a:ext cx="5212616" cy="486121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de-DE" dirty="0" smtClean="0"/>
              <a:t>Bild durch Klicken auf Symbol hinzufügen</a:t>
            </a:r>
            <a:endParaRPr lang="en-US" dirty="0"/>
          </a:p>
        </p:txBody>
      </p:sp>
      <p:sp>
        <p:nvSpPr>
          <p:cNvPr id="4" name="Text Placeholder 3"/>
          <p:cNvSpPr>
            <a:spLocks noGrp="1"/>
          </p:cNvSpPr>
          <p:nvPr>
            <p:ph type="body" sz="half" idx="2"/>
          </p:nvPr>
        </p:nvSpPr>
        <p:spPr>
          <a:xfrm>
            <a:off x="709227" y="2052161"/>
            <a:ext cx="3320897"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182E0336-5191-47D4-AAE6-BB5A5F32D62E}" type="datetimeFigureOut">
              <a:rPr lang="de-DE" smtClean="0"/>
              <a:t>13.02.2020</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884AC844-BC75-48FF-B1E5-E79C202F34E8}" type="slidenum">
              <a:rPr lang="de-DE" smtClean="0"/>
              <a:t>‹Nr.›</a:t>
            </a:fld>
            <a:endParaRPr lang="de-DE" dirty="0"/>
          </a:p>
        </p:txBody>
      </p:sp>
    </p:spTree>
    <p:extLst>
      <p:ext uri="{BB962C8B-B14F-4D97-AF65-F5344CB8AC3E}">
        <p14:creationId xmlns:p14="http://schemas.microsoft.com/office/powerpoint/2010/main" val="2837475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886" y="364197"/>
            <a:ext cx="8880753" cy="1322188"/>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707886" y="1820976"/>
            <a:ext cx="8880753" cy="4340259"/>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707886" y="6340167"/>
            <a:ext cx="2316718" cy="364195"/>
          </a:xfrm>
          <a:prstGeom prst="rect">
            <a:avLst/>
          </a:prstGeom>
        </p:spPr>
        <p:txBody>
          <a:bodyPr vert="horz" lIns="91440" tIns="45720" rIns="91440" bIns="45720" rtlCol="0" anchor="ctr"/>
          <a:lstStyle>
            <a:lvl1pPr algn="l">
              <a:defRPr sz="1197">
                <a:solidFill>
                  <a:schemeClr val="tx1">
                    <a:tint val="75000"/>
                  </a:schemeClr>
                </a:solidFill>
              </a:defRPr>
            </a:lvl1pPr>
          </a:lstStyle>
          <a:p>
            <a:fld id="{182E0336-5191-47D4-AAE6-BB5A5F32D62E}" type="datetimeFigureOut">
              <a:rPr lang="de-DE" smtClean="0"/>
              <a:t>13.02.2020</a:t>
            </a:fld>
            <a:endParaRPr lang="de-DE" dirty="0"/>
          </a:p>
        </p:txBody>
      </p:sp>
      <p:sp>
        <p:nvSpPr>
          <p:cNvPr id="5" name="Footer Placeholder 4"/>
          <p:cNvSpPr>
            <a:spLocks noGrp="1"/>
          </p:cNvSpPr>
          <p:nvPr>
            <p:ph type="ftr" sz="quarter" idx="3"/>
          </p:nvPr>
        </p:nvSpPr>
        <p:spPr>
          <a:xfrm>
            <a:off x="3410724" y="6340167"/>
            <a:ext cx="3475077"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7271921" y="6340167"/>
            <a:ext cx="2316718" cy="364195"/>
          </a:xfrm>
          <a:prstGeom prst="rect">
            <a:avLst/>
          </a:prstGeom>
        </p:spPr>
        <p:txBody>
          <a:bodyPr vert="horz" lIns="91440" tIns="45720" rIns="91440" bIns="45720" rtlCol="0" anchor="ctr"/>
          <a:lstStyle>
            <a:lvl1pPr algn="r">
              <a:defRPr sz="1197">
                <a:solidFill>
                  <a:schemeClr val="tx1">
                    <a:tint val="75000"/>
                  </a:schemeClr>
                </a:solidFill>
              </a:defRPr>
            </a:lvl1pPr>
          </a:lstStyle>
          <a:p>
            <a:fld id="{884AC844-BC75-48FF-B1E5-E79C202F34E8}" type="slidenum">
              <a:rPr lang="de-DE" smtClean="0"/>
              <a:t>‹Nr.›</a:t>
            </a:fld>
            <a:endParaRPr lang="de-DE" dirty="0"/>
          </a:p>
        </p:txBody>
      </p:sp>
    </p:spTree>
    <p:extLst>
      <p:ext uri="{BB962C8B-B14F-4D97-AF65-F5344CB8AC3E}">
        <p14:creationId xmlns:p14="http://schemas.microsoft.com/office/powerpoint/2010/main" val="7743676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10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10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11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11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7.xml"/><Relationship Id="rId5" Type="http://schemas.openxmlformats.org/officeDocument/2006/relationships/image" Target="../media/image192.jpeg"/><Relationship Id="rId4" Type="http://schemas.openxmlformats.org/officeDocument/2006/relationships/image" Target="../media/image191.jpeg"/></Relationships>
</file>

<file path=ppt/slides/_rels/slide12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231.png"/></Relationships>
</file>

<file path=ppt/slides/_rels/slide156.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jpeg"/><Relationship Id="rId1" Type="http://schemas.openxmlformats.org/officeDocument/2006/relationships/slideLayout" Target="../slideLayouts/slideLayout7.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16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9.png"/></Relationships>
</file>

<file path=ppt/slides/_rels/slide185.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3.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76.jpeg"/><Relationship Id="rId2" Type="http://schemas.openxmlformats.org/officeDocument/2006/relationships/image" Target="../media/image7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5.pn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de.wikipedia.org/wiki/Datei:Wappen_K%C3%BChlungsborn.svg" TargetMode="External"/><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7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8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de.wikipedia.org/wiki/Obodriten_(Adel)"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9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microsoft.com/office/2007/relationships/hdphoto" Target="../media/hdphoto6.wdp"/></Relationships>
</file>

<file path=ppt/slides/_rels/slide9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9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 y="-33388"/>
            <a:ext cx="10296525" cy="6873926"/>
          </a:xfrm>
          <a:prstGeom prst="rect">
            <a:avLst/>
          </a:prstGeom>
        </p:spPr>
      </p:pic>
    </p:spTree>
    <p:extLst>
      <p:ext uri="{BB962C8B-B14F-4D97-AF65-F5344CB8AC3E}">
        <p14:creationId xmlns:p14="http://schemas.microsoft.com/office/powerpoint/2010/main" val="1075163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1994" y="190455"/>
            <a:ext cx="4974173" cy="6217717"/>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6511347" y="3959637"/>
            <a:ext cx="3364475" cy="2554545"/>
          </a:xfrm>
          <a:prstGeom prst="rect">
            <a:avLst/>
          </a:prstGeom>
          <a:noFill/>
        </p:spPr>
        <p:txBody>
          <a:bodyPr wrap="square" rtlCol="0">
            <a:spAutoFit/>
          </a:bodyPr>
          <a:lstStyle/>
          <a:p>
            <a:r>
              <a:rPr lang="de-DE" sz="2000" dirty="0" smtClean="0"/>
              <a:t>Die Aufnahme stammt natürlich nicht von mir – aber so einen guten Überblick hätte ich auch nur unter großen Mühen nach Anmieten </a:t>
            </a:r>
            <a:r>
              <a:rPr lang="de-DE" sz="2000" dirty="0" err="1" smtClean="0"/>
              <a:t>einesHeißluftballons</a:t>
            </a:r>
            <a:r>
              <a:rPr lang="de-DE" sz="2000" dirty="0" smtClean="0"/>
              <a:t> selbst hingekriegt (Drohnen waren noch nicht so en vogue)</a:t>
            </a:r>
            <a:endParaRPr lang="de-DE" sz="2000" dirty="0"/>
          </a:p>
        </p:txBody>
      </p:sp>
    </p:spTree>
    <p:extLst>
      <p:ext uri="{BB962C8B-B14F-4D97-AF65-F5344CB8AC3E}">
        <p14:creationId xmlns:p14="http://schemas.microsoft.com/office/powerpoint/2010/main" val="37922659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6" name="Textfeld 5"/>
          <p:cNvSpPr txBox="1"/>
          <p:nvPr/>
        </p:nvSpPr>
        <p:spPr>
          <a:xfrm>
            <a:off x="304800" y="6248400"/>
            <a:ext cx="8142807" cy="368691"/>
          </a:xfrm>
          <a:prstGeom prst="rect">
            <a:avLst/>
          </a:prstGeom>
          <a:noFill/>
        </p:spPr>
        <p:txBody>
          <a:bodyPr wrap="none" rtlCol="0">
            <a:spAutoFit/>
          </a:bodyPr>
          <a:lstStyle/>
          <a:p>
            <a:r>
              <a:rPr lang="de-DE" dirty="0">
                <a:solidFill>
                  <a:schemeClr val="bg1"/>
                </a:solidFill>
              </a:rPr>
              <a:t>Fünfgiebelhaus (1986</a:t>
            </a:r>
            <a:r>
              <a:rPr lang="de-DE" dirty="0" smtClean="0">
                <a:solidFill>
                  <a:schemeClr val="bg1"/>
                </a:solidFill>
              </a:rPr>
              <a:t>) – auch moderne Architekturpasst zu den alten Bürgerhäusern…</a:t>
            </a:r>
            <a:endParaRPr lang="de-DE" dirty="0">
              <a:solidFill>
                <a:schemeClr val="bg1"/>
              </a:solidFill>
            </a:endParaRPr>
          </a:p>
        </p:txBody>
      </p:sp>
    </p:spTree>
    <p:extLst>
      <p:ext uri="{BB962C8B-B14F-4D97-AF65-F5344CB8AC3E}">
        <p14:creationId xmlns:p14="http://schemas.microsoft.com/office/powerpoint/2010/main" val="40167171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94330"/>
            <a:ext cx="4901807" cy="43156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Grafik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91057" y="152400"/>
            <a:ext cx="5519616" cy="50411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996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750" fill="hold"/>
                                        <p:tgtEl>
                                          <p:spTgt spid="2"/>
                                        </p:tgtEl>
                                        <p:attrNameLst>
                                          <p:attrName>ppt_w</p:attrName>
                                        </p:attrNameLst>
                                      </p:cBhvr>
                                      <p:tavLst>
                                        <p:tav tm="0">
                                          <p:val>
                                            <p:fltVal val="0"/>
                                          </p:val>
                                        </p:tav>
                                        <p:tav tm="100000">
                                          <p:val>
                                            <p:strVal val="#ppt_w"/>
                                          </p:val>
                                        </p:tav>
                                      </p:tavLst>
                                    </p:anim>
                                    <p:anim calcmode="lin" valueType="num">
                                      <p:cBhvr>
                                        <p:cTn id="15" dur="1750" fill="hold"/>
                                        <p:tgtEl>
                                          <p:spTgt spid="2"/>
                                        </p:tgtEl>
                                        <p:attrNameLst>
                                          <p:attrName>ppt_h</p:attrName>
                                        </p:attrNameLst>
                                      </p:cBhvr>
                                      <p:tavLst>
                                        <p:tav tm="0">
                                          <p:val>
                                            <p:fltVal val="0"/>
                                          </p:val>
                                        </p:tav>
                                        <p:tav tm="100000">
                                          <p:val>
                                            <p:strVal val="#ppt_h"/>
                                          </p:val>
                                        </p:tav>
                                      </p:tavLst>
                                    </p:anim>
                                    <p:animEffect transition="in" filter="fade">
                                      <p:cBhvr>
                                        <p:cTn id="16"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336593" cy="6840538"/>
          </a:xfrm>
          <a:prstGeom prst="rect">
            <a:avLst/>
          </a:prstGeom>
        </p:spPr>
      </p:pic>
      <p:sp>
        <p:nvSpPr>
          <p:cNvPr id="3" name="Textfeld 2"/>
          <p:cNvSpPr txBox="1"/>
          <p:nvPr/>
        </p:nvSpPr>
        <p:spPr>
          <a:xfrm>
            <a:off x="4381500" y="5734050"/>
            <a:ext cx="5523756" cy="830997"/>
          </a:xfrm>
          <a:prstGeom prst="rect">
            <a:avLst/>
          </a:prstGeom>
          <a:noFill/>
        </p:spPr>
        <p:txBody>
          <a:bodyPr wrap="none" rtlCol="0">
            <a:spAutoFit/>
          </a:bodyPr>
          <a:lstStyle/>
          <a:p>
            <a:r>
              <a:rPr lang="de-DE" sz="2400" dirty="0" err="1" smtClean="0"/>
              <a:t>Kröpeliner</a:t>
            </a:r>
            <a:r>
              <a:rPr lang="de-DE" sz="2400" dirty="0" smtClean="0"/>
              <a:t> Straße </a:t>
            </a:r>
            <a:br>
              <a:rPr lang="de-DE" sz="2400" dirty="0" smtClean="0"/>
            </a:br>
            <a:r>
              <a:rPr lang="de-DE" sz="2400" dirty="0" smtClean="0"/>
              <a:t>mit dem Brunnen der Lebensfreude (1980)</a:t>
            </a:r>
            <a:endParaRPr lang="de-DE" sz="2400" dirty="0"/>
          </a:p>
        </p:txBody>
      </p:sp>
    </p:spTree>
    <p:extLst>
      <p:ext uri="{BB962C8B-B14F-4D97-AF65-F5344CB8AC3E}">
        <p14:creationId xmlns:p14="http://schemas.microsoft.com/office/powerpoint/2010/main" val="19812635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2968" y="3383850"/>
            <a:ext cx="5084255" cy="33804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9845" y="2362200"/>
            <a:ext cx="4491748" cy="34436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313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26"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0288169" cy="6840538"/>
          </a:xfrm>
          <a:prstGeom prst="rect">
            <a:avLst/>
          </a:prstGeom>
        </p:spPr>
      </p:pic>
      <p:sp>
        <p:nvSpPr>
          <p:cNvPr id="3" name="Textfeld 2"/>
          <p:cNvSpPr txBox="1"/>
          <p:nvPr/>
        </p:nvSpPr>
        <p:spPr>
          <a:xfrm>
            <a:off x="118139" y="5699924"/>
            <a:ext cx="7778085" cy="1323439"/>
          </a:xfrm>
          <a:prstGeom prst="rect">
            <a:avLst/>
          </a:prstGeom>
          <a:noFill/>
        </p:spPr>
        <p:txBody>
          <a:bodyPr wrap="square" rtlCol="0">
            <a:spAutoFit/>
          </a:bodyPr>
          <a:lstStyle/>
          <a:p>
            <a:r>
              <a:rPr lang="de-DE" sz="2000" dirty="0">
                <a:solidFill>
                  <a:schemeClr val="bg1"/>
                </a:solidFill>
              </a:rPr>
              <a:t>Mit reichem Terrakottaschmuck entstand das Universitätshauptgebäude 1867 im Stil der italienischen Renaissance. </a:t>
            </a:r>
            <a:r>
              <a:rPr lang="de-DE" sz="2000" dirty="0" smtClean="0">
                <a:solidFill>
                  <a:schemeClr val="bg1"/>
                </a:solidFill>
              </a:rPr>
              <a:t/>
            </a:r>
            <a:br>
              <a:rPr lang="de-DE" sz="2000" dirty="0" smtClean="0">
                <a:solidFill>
                  <a:schemeClr val="bg1"/>
                </a:solidFill>
              </a:rPr>
            </a:br>
            <a:r>
              <a:rPr lang="de-DE" sz="2000" dirty="0" smtClean="0">
                <a:solidFill>
                  <a:schemeClr val="bg1"/>
                </a:solidFill>
              </a:rPr>
              <a:t>Die </a:t>
            </a:r>
            <a:r>
              <a:rPr lang="de-DE" sz="2000" dirty="0">
                <a:solidFill>
                  <a:schemeClr val="bg1"/>
                </a:solidFill>
              </a:rPr>
              <a:t>Universität selbst wurde 1419 gegründet</a:t>
            </a:r>
          </a:p>
          <a:p>
            <a:endParaRPr lang="de-DE" sz="2000" dirty="0">
              <a:solidFill>
                <a:schemeClr val="bg1"/>
              </a:solidFill>
            </a:endParaRPr>
          </a:p>
        </p:txBody>
      </p:sp>
    </p:spTree>
    <p:extLst>
      <p:ext uri="{BB962C8B-B14F-4D97-AF65-F5344CB8AC3E}">
        <p14:creationId xmlns:p14="http://schemas.microsoft.com/office/powerpoint/2010/main" val="30459981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276224" y="5476875"/>
            <a:ext cx="6162676" cy="1200329"/>
          </a:xfrm>
          <a:prstGeom prst="rect">
            <a:avLst/>
          </a:prstGeom>
          <a:noFill/>
        </p:spPr>
        <p:txBody>
          <a:bodyPr wrap="square" rtlCol="0">
            <a:spAutoFit/>
          </a:bodyPr>
          <a:lstStyle/>
          <a:p>
            <a:r>
              <a:rPr lang="de-DE" sz="2400" dirty="0" smtClean="0">
                <a:solidFill>
                  <a:schemeClr val="bg1"/>
                </a:solidFill>
              </a:rPr>
              <a:t>Barocksaal</a:t>
            </a:r>
          </a:p>
          <a:p>
            <a:r>
              <a:rPr lang="de-DE" sz="2400" dirty="0" smtClean="0">
                <a:solidFill>
                  <a:schemeClr val="bg1"/>
                </a:solidFill>
              </a:rPr>
              <a:t>1750 als Theater gebaut</a:t>
            </a:r>
          </a:p>
          <a:p>
            <a:r>
              <a:rPr lang="de-DE" sz="2400" dirty="0" smtClean="0">
                <a:solidFill>
                  <a:schemeClr val="bg1"/>
                </a:solidFill>
              </a:rPr>
              <a:t> Heute Konzertsaal und Touristeninformation</a:t>
            </a:r>
            <a:endParaRPr lang="de-DE" sz="2400" dirty="0">
              <a:solidFill>
                <a:schemeClr val="bg1"/>
              </a:solidFill>
            </a:endParaRPr>
          </a:p>
        </p:txBody>
      </p:sp>
    </p:spTree>
    <p:extLst>
      <p:ext uri="{BB962C8B-B14F-4D97-AF65-F5344CB8AC3E}">
        <p14:creationId xmlns:p14="http://schemas.microsoft.com/office/powerpoint/2010/main" val="13985194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780588" y="1329048"/>
            <a:ext cx="6349854" cy="4221977"/>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2911943" y="696605"/>
            <a:ext cx="4725987" cy="31422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760226" y="2322827"/>
            <a:ext cx="464820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feld 7"/>
          <p:cNvSpPr txBox="1"/>
          <p:nvPr/>
        </p:nvSpPr>
        <p:spPr>
          <a:xfrm>
            <a:off x="1124262" y="6115987"/>
            <a:ext cx="4452079" cy="430887"/>
          </a:xfrm>
          <a:prstGeom prst="rect">
            <a:avLst/>
          </a:prstGeom>
          <a:noFill/>
        </p:spPr>
        <p:txBody>
          <a:bodyPr wrap="square" rtlCol="0">
            <a:spAutoFit/>
          </a:bodyPr>
          <a:lstStyle/>
          <a:p>
            <a:r>
              <a:rPr lang="de-DE" sz="2200" dirty="0" smtClean="0"/>
              <a:t>Das Neugotische Ständehaus, 1890</a:t>
            </a:r>
            <a:endParaRPr lang="de-DE" sz="2200" dirty="0"/>
          </a:p>
        </p:txBody>
      </p:sp>
    </p:spTree>
    <p:extLst>
      <p:ext uri="{BB962C8B-B14F-4D97-AF65-F5344CB8AC3E}">
        <p14:creationId xmlns:p14="http://schemas.microsoft.com/office/powerpoint/2010/main" val="161900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773792" y="1499262"/>
            <a:ext cx="5968207" cy="3968222"/>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1" y="499269"/>
            <a:ext cx="5129134" cy="3727434"/>
          </a:xfrm>
          <a:prstGeom prst="rect">
            <a:avLst/>
          </a:prstGeom>
        </p:spPr>
      </p:pic>
      <p:sp>
        <p:nvSpPr>
          <p:cNvPr id="6" name="Textfeld 5"/>
          <p:cNvSpPr txBox="1"/>
          <p:nvPr/>
        </p:nvSpPr>
        <p:spPr>
          <a:xfrm>
            <a:off x="4194423" y="5363357"/>
            <a:ext cx="5787675" cy="1384995"/>
          </a:xfrm>
          <a:prstGeom prst="rect">
            <a:avLst/>
          </a:prstGeom>
          <a:noFill/>
        </p:spPr>
        <p:txBody>
          <a:bodyPr wrap="none" rtlCol="0">
            <a:spAutoFit/>
          </a:bodyPr>
          <a:lstStyle/>
          <a:p>
            <a:r>
              <a:rPr lang="de-DE" sz="2800" dirty="0" smtClean="0"/>
              <a:t>Ehemaliges Zisterzienserinnen- Kloster</a:t>
            </a:r>
            <a:br>
              <a:rPr lang="de-DE" sz="2800" dirty="0" smtClean="0"/>
            </a:br>
            <a:r>
              <a:rPr lang="de-DE" sz="2800" dirty="0" smtClean="0"/>
              <a:t>zum </a:t>
            </a:r>
            <a:r>
              <a:rPr lang="de-DE" sz="2800" dirty="0"/>
              <a:t>Heiligen </a:t>
            </a:r>
            <a:r>
              <a:rPr lang="de-DE" sz="2800" dirty="0" smtClean="0"/>
              <a:t>Kreuz (1270) , </a:t>
            </a:r>
          </a:p>
          <a:p>
            <a:r>
              <a:rPr lang="de-DE" sz="2800" dirty="0" smtClean="0"/>
              <a:t>heute </a:t>
            </a:r>
            <a:r>
              <a:rPr lang="de-DE" sz="2800" dirty="0" err="1" smtClean="0"/>
              <a:t>Univesitätskirche</a:t>
            </a:r>
            <a:endParaRPr lang="de-DE" sz="2800" dirty="0"/>
          </a:p>
        </p:txBody>
      </p:sp>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6196" y="-446457"/>
            <a:ext cx="6863777" cy="56188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323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3887" y="428624"/>
            <a:ext cx="5191125" cy="3451546"/>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74233" y="1390979"/>
            <a:ext cx="5743579" cy="3818870"/>
          </a:xfrm>
          <a:prstGeom prst="rect">
            <a:avLst/>
          </a:prstGeom>
        </p:spPr>
      </p:pic>
      <p:sp>
        <p:nvSpPr>
          <p:cNvPr id="6" name="Textfeld 5"/>
          <p:cNvSpPr txBox="1"/>
          <p:nvPr/>
        </p:nvSpPr>
        <p:spPr>
          <a:xfrm>
            <a:off x="4533900" y="4164550"/>
            <a:ext cx="5467350" cy="2579552"/>
          </a:xfrm>
          <a:prstGeom prst="rect">
            <a:avLst/>
          </a:prstGeom>
          <a:noFill/>
        </p:spPr>
        <p:txBody>
          <a:bodyPr wrap="square" rtlCol="0">
            <a:spAutoFit/>
          </a:bodyPr>
          <a:lstStyle/>
          <a:p>
            <a:r>
              <a:rPr lang="de-DE" dirty="0" smtClean="0"/>
              <a:t>Gegen Mittag bin ich dann mit einem (normalen) Zug zurück nach Bad Doberan </a:t>
            </a:r>
            <a:r>
              <a:rPr lang="de-DE" dirty="0" err="1" smtClean="0"/>
              <a:t>gefahten</a:t>
            </a:r>
            <a:r>
              <a:rPr lang="de-DE" dirty="0" smtClean="0"/>
              <a:t>  </a:t>
            </a:r>
          </a:p>
          <a:p>
            <a:r>
              <a:rPr lang="de-DE" dirty="0" smtClean="0"/>
              <a:t>Ich war ja am Vortag leider zu spät zur Besichtigung von Ort </a:t>
            </a:r>
            <a:r>
              <a:rPr lang="de-DE" smtClean="0"/>
              <a:t>und Kloster </a:t>
            </a:r>
            <a:r>
              <a:rPr lang="de-DE" dirty="0" smtClean="0"/>
              <a:t>angekommen.</a:t>
            </a:r>
          </a:p>
          <a:p>
            <a:endParaRPr lang="de-DE" dirty="0"/>
          </a:p>
          <a:p>
            <a:r>
              <a:rPr lang="de-DE" dirty="0" smtClean="0"/>
              <a:t>Am Bahnhof sah ich dann die </a:t>
            </a:r>
            <a:r>
              <a:rPr lang="de-DE" dirty="0" err="1" smtClean="0"/>
              <a:t>Molli</a:t>
            </a:r>
            <a:r>
              <a:rPr lang="de-DE" dirty="0" smtClean="0"/>
              <a:t> – die Mecklenburgische Bäderbahn, </a:t>
            </a:r>
            <a:br>
              <a:rPr lang="de-DE" dirty="0" smtClean="0"/>
            </a:br>
            <a:r>
              <a:rPr lang="de-DE" dirty="0" smtClean="0"/>
              <a:t>die von Bad Doberan über Heiligendamm bis Kühlungsborn fährt</a:t>
            </a:r>
            <a:endParaRPr lang="de-DE" dirty="0"/>
          </a:p>
        </p:txBody>
      </p:sp>
    </p:spTree>
    <p:extLst>
      <p:ext uri="{BB962C8B-B14F-4D97-AF65-F5344CB8AC3E}">
        <p14:creationId xmlns:p14="http://schemas.microsoft.com/office/powerpoint/2010/main" val="42748385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0288168" cy="6840538"/>
          </a:xfrm>
          <a:prstGeom prst="rect">
            <a:avLst/>
          </a:prstGeom>
        </p:spPr>
      </p:pic>
    </p:spTree>
    <p:extLst>
      <p:ext uri="{BB962C8B-B14F-4D97-AF65-F5344CB8AC3E}">
        <p14:creationId xmlns:p14="http://schemas.microsoft.com/office/powerpoint/2010/main" val="3342185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0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30947320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276225" y="428625"/>
            <a:ext cx="2773965" cy="461665"/>
          </a:xfrm>
          <a:prstGeom prst="rect">
            <a:avLst/>
          </a:prstGeom>
          <a:noFill/>
        </p:spPr>
        <p:txBody>
          <a:bodyPr wrap="none" rtlCol="0">
            <a:spAutoFit/>
          </a:bodyPr>
          <a:lstStyle/>
          <a:p>
            <a:r>
              <a:rPr lang="de-DE" sz="2400" b="1" dirty="0" smtClean="0"/>
              <a:t>Doberaner Münster </a:t>
            </a:r>
            <a:endParaRPr lang="de-DE" sz="2400" b="1" dirty="0"/>
          </a:p>
        </p:txBody>
      </p:sp>
    </p:spTree>
    <p:extLst>
      <p:ext uri="{BB962C8B-B14F-4D97-AF65-F5344CB8AC3E}">
        <p14:creationId xmlns:p14="http://schemas.microsoft.com/office/powerpoint/2010/main" val="152271821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276225" y="428625"/>
            <a:ext cx="2773965" cy="461665"/>
          </a:xfrm>
          <a:prstGeom prst="rect">
            <a:avLst/>
          </a:prstGeom>
          <a:noFill/>
        </p:spPr>
        <p:txBody>
          <a:bodyPr wrap="none" rtlCol="0">
            <a:spAutoFit/>
          </a:bodyPr>
          <a:lstStyle/>
          <a:p>
            <a:r>
              <a:rPr lang="de-DE" sz="2400" b="1" dirty="0" smtClean="0"/>
              <a:t>Doberaner Münster </a:t>
            </a:r>
            <a:endParaRPr lang="de-DE" sz="2400" b="1" dirty="0"/>
          </a:p>
        </p:txBody>
      </p:sp>
      <p:sp>
        <p:nvSpPr>
          <p:cNvPr id="4" name="Textfeld 3"/>
          <p:cNvSpPr txBox="1"/>
          <p:nvPr/>
        </p:nvSpPr>
        <p:spPr>
          <a:xfrm>
            <a:off x="357728" y="1146571"/>
            <a:ext cx="3604334" cy="5066772"/>
          </a:xfrm>
          <a:prstGeom prst="rect">
            <a:avLst/>
          </a:prstGeom>
          <a:solidFill>
            <a:schemeClr val="bg1">
              <a:alpha val="67000"/>
            </a:schemeClr>
          </a:solidFill>
          <a:ln w="31750">
            <a:solidFill>
              <a:schemeClr val="tx1"/>
            </a:solidFill>
          </a:ln>
        </p:spPr>
        <p:txBody>
          <a:bodyPr wrap="square" rtlCol="0">
            <a:spAutoFit/>
          </a:bodyPr>
          <a:lstStyle/>
          <a:p>
            <a:r>
              <a:rPr lang="de-DE" dirty="0"/>
              <a:t>Das </a:t>
            </a:r>
            <a:r>
              <a:rPr lang="de-DE" b="1" dirty="0"/>
              <a:t>Kloster </a:t>
            </a:r>
            <a:r>
              <a:rPr lang="de-DE" b="1" dirty="0" smtClean="0"/>
              <a:t>Doberan</a:t>
            </a:r>
          </a:p>
          <a:p>
            <a:r>
              <a:rPr lang="de-DE" dirty="0" smtClean="0"/>
              <a:t>ist </a:t>
            </a:r>
            <a:r>
              <a:rPr lang="de-DE" dirty="0"/>
              <a:t>eine ehemalige Zisterzienser-Abtei in Bad Doberan, die nach der Christianisierung des Obodritenfürsten Pribislaw als Kloster in Mecklenburg gegründet wurde und sich später zu einem geistlichen, politischen und wirtschaftlichen Zentrum im Land entwickelte. </a:t>
            </a:r>
            <a:r>
              <a:rPr lang="de-DE" dirty="0" smtClean="0"/>
              <a:t>Die Klosterkirche, </a:t>
            </a:r>
            <a:r>
              <a:rPr lang="de-DE" dirty="0"/>
              <a:t>das Doberaner </a:t>
            </a:r>
            <a:r>
              <a:rPr lang="de-DE" dirty="0" smtClean="0"/>
              <a:t>Münster </a:t>
            </a:r>
            <a:r>
              <a:rPr lang="de-DE" dirty="0"/>
              <a:t>(1232, gotischer Neubau geweiht 1368)</a:t>
            </a:r>
            <a:r>
              <a:rPr lang="de-DE" dirty="0" smtClean="0"/>
              <a:t>, </a:t>
            </a:r>
            <a:r>
              <a:rPr lang="de-DE" dirty="0"/>
              <a:t>zählt zu den bedeutendsten hochgotischen Backsteinbauten in Europa. Das Kloster besaß bis zur Reformation umfangreichen Grundbesitz und war Grablege des Fürstentums Mecklenburg.</a:t>
            </a:r>
          </a:p>
        </p:txBody>
      </p:sp>
    </p:spTree>
    <p:extLst>
      <p:ext uri="{BB962C8B-B14F-4D97-AF65-F5344CB8AC3E}">
        <p14:creationId xmlns:p14="http://schemas.microsoft.com/office/powerpoint/2010/main" val="18325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167739671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090552" y="1331628"/>
            <a:ext cx="6154737" cy="4092245"/>
          </a:xfrm>
          <a:prstGeom prst="rect">
            <a:avLst/>
          </a:prstGeom>
        </p:spPr>
      </p:pic>
    </p:spTree>
    <p:extLst>
      <p:ext uri="{BB962C8B-B14F-4D97-AF65-F5344CB8AC3E}">
        <p14:creationId xmlns:p14="http://schemas.microsoft.com/office/powerpoint/2010/main" val="15072441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l="3198"/>
          <a:stretch/>
        </p:blipFill>
        <p:spPr>
          <a:xfrm>
            <a:off x="0" y="1"/>
            <a:ext cx="10296525" cy="6840538"/>
          </a:xfrm>
          <a:prstGeom prst="rect">
            <a:avLst/>
          </a:prstGeom>
        </p:spPr>
      </p:pic>
      <p:sp>
        <p:nvSpPr>
          <p:cNvPr id="3" name="Textfeld 2"/>
          <p:cNvSpPr txBox="1"/>
          <p:nvPr/>
        </p:nvSpPr>
        <p:spPr>
          <a:xfrm>
            <a:off x="246478" y="151358"/>
            <a:ext cx="4415464" cy="6370975"/>
          </a:xfrm>
          <a:prstGeom prst="rect">
            <a:avLst/>
          </a:prstGeom>
          <a:solidFill>
            <a:schemeClr val="bg1">
              <a:alpha val="83000"/>
            </a:schemeClr>
          </a:solidFill>
        </p:spPr>
        <p:txBody>
          <a:bodyPr wrap="square" rtlCol="0">
            <a:spAutoFit/>
          </a:bodyPr>
          <a:lstStyle/>
          <a:p>
            <a:r>
              <a:rPr lang="de-DE" sz="2400" b="1" dirty="0" smtClean="0"/>
              <a:t>Hochaltar</a:t>
            </a:r>
            <a:r>
              <a:rPr lang="de-DE" sz="2400" dirty="0" smtClean="0"/>
              <a:t/>
            </a:r>
            <a:br>
              <a:rPr lang="de-DE" sz="2400" dirty="0" smtClean="0"/>
            </a:br>
            <a:r>
              <a:rPr lang="de-DE" sz="2400" dirty="0" smtClean="0"/>
              <a:t>Der </a:t>
            </a:r>
            <a:r>
              <a:rPr lang="de-DE" sz="2400" dirty="0"/>
              <a:t>vermutlich um 1310 in einer Lübecker Werkstatt entstandene reichvergoldete Hochaltar ist einer der ältesten Flügelaltäre in Deutschland</a:t>
            </a:r>
            <a:r>
              <a:rPr lang="de-DE" sz="2400" dirty="0" smtClean="0"/>
              <a:t>. </a:t>
            </a:r>
            <a:r>
              <a:rPr lang="de-DE" sz="2400" dirty="0"/>
              <a:t>Geschichten aus dem Neuen Testament in der oberen Reihe stehen zu denen des Alten Testaments in der mittleren Reihe in typologischer Beziehung. Um das Jahr 1350 wurde der Altar durch die untere Reihe, die Apostelreihe mit den Mitpatronen St. Sebastian und Papst Fabian, erweitert. Die hier aufbewahrten Reliquien gingen im 30jährigen Krieg verloren.</a:t>
            </a: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2806" y="-176050"/>
            <a:ext cx="2728211" cy="4171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t="-794"/>
          <a:stretch/>
        </p:blipFill>
        <p:spPr>
          <a:xfrm>
            <a:off x="-1" y="1168755"/>
            <a:ext cx="8700513" cy="58308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33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750" fill="hold"/>
                                        <p:tgtEl>
                                          <p:spTgt spid="4"/>
                                        </p:tgtEl>
                                        <p:attrNameLst>
                                          <p:attrName>ppt_w</p:attrName>
                                        </p:attrNameLst>
                                      </p:cBhvr>
                                      <p:tavLst>
                                        <p:tav tm="0">
                                          <p:val>
                                            <p:fltVal val="0"/>
                                          </p:val>
                                        </p:tav>
                                        <p:tav tm="100000">
                                          <p:val>
                                            <p:strVal val="#ppt_w"/>
                                          </p:val>
                                        </p:tav>
                                      </p:tavLst>
                                    </p:anim>
                                    <p:anim calcmode="lin" valueType="num">
                                      <p:cBhvr>
                                        <p:cTn id="13" dur="1750" fill="hold"/>
                                        <p:tgtEl>
                                          <p:spTgt spid="4"/>
                                        </p:tgtEl>
                                        <p:attrNameLst>
                                          <p:attrName>ppt_h</p:attrName>
                                        </p:attrNameLst>
                                      </p:cBhvr>
                                      <p:tavLst>
                                        <p:tav tm="0">
                                          <p:val>
                                            <p:fltVal val="0"/>
                                          </p:val>
                                        </p:tav>
                                        <p:tav tm="100000">
                                          <p:val>
                                            <p:strVal val="#ppt_h"/>
                                          </p:val>
                                        </p:tav>
                                      </p:tavLst>
                                    </p:anim>
                                    <p:animEffect transition="in" filter="fade">
                                      <p:cBhvr>
                                        <p:cTn id="14" dur="1750"/>
                                        <p:tgtEl>
                                          <p:spTgt spid="4"/>
                                        </p:tgtEl>
                                      </p:cBhvr>
                                    </p:animEffect>
                                  </p:childTnLst>
                                </p:cTn>
                              </p:par>
                              <p:par>
                                <p:cTn id="15" presetID="10" presetClass="exit" presetSubtype="0" fill="hold" grpId="1" nodeType="withEffect">
                                  <p:stCondLst>
                                    <p:cond delay="0"/>
                                  </p:stCondLst>
                                  <p:childTnLst>
                                    <p:animEffect transition="out" filter="fade">
                                      <p:cBhvr>
                                        <p:cTn id="16" dur="1300"/>
                                        <p:tgtEl>
                                          <p:spTgt spid="3"/>
                                        </p:tgtEl>
                                      </p:cBhvr>
                                    </p:animEffect>
                                    <p:set>
                                      <p:cBhvr>
                                        <p:cTn id="17" dur="1" fill="hold">
                                          <p:stCondLst>
                                            <p:cond delay="1299"/>
                                          </p:stCondLst>
                                        </p:cTn>
                                        <p:tgtEl>
                                          <p:spTgt spid="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25208" y="1362954"/>
            <a:ext cx="6179174" cy="3896519"/>
          </a:xfrm>
          <a:prstGeom prst="rect">
            <a:avLst/>
          </a:prstGeom>
        </p:spPr>
      </p:pic>
      <p:sp>
        <p:nvSpPr>
          <p:cNvPr id="3" name="Textfeld 2"/>
          <p:cNvSpPr txBox="1"/>
          <p:nvPr/>
        </p:nvSpPr>
        <p:spPr>
          <a:xfrm>
            <a:off x="4594327" y="221626"/>
            <a:ext cx="5233253" cy="5509200"/>
          </a:xfrm>
          <a:prstGeom prst="rect">
            <a:avLst/>
          </a:prstGeom>
          <a:noFill/>
        </p:spPr>
        <p:txBody>
          <a:bodyPr wrap="square" rtlCol="0">
            <a:spAutoFit/>
          </a:bodyPr>
          <a:lstStyle/>
          <a:p>
            <a:r>
              <a:rPr lang="de-DE" sz="2200" b="1" dirty="0" smtClean="0"/>
              <a:t>Kreuzaltar</a:t>
            </a:r>
            <a:r>
              <a:rPr lang="de-DE" sz="2200" dirty="0" smtClean="0"/>
              <a:t>, der in der Klosterkirche den Mönchsteil von dem  der Laienbrüder trennte – wie ein Lettner. Er hat eine Christusseite ( den Laienbrüdern, den </a:t>
            </a:r>
            <a:r>
              <a:rPr lang="de-DE" sz="2200" dirty="0" err="1" smtClean="0"/>
              <a:t>Konversen</a:t>
            </a:r>
            <a:r>
              <a:rPr lang="de-DE" sz="2200" dirty="0" smtClean="0"/>
              <a:t> zugewandt) und eine Marienseite in Richtung Chor</a:t>
            </a:r>
          </a:p>
          <a:p>
            <a:endParaRPr lang="de-DE" sz="2200" dirty="0"/>
          </a:p>
          <a:p>
            <a:r>
              <a:rPr lang="de-DE" sz="2200" dirty="0" smtClean="0"/>
              <a:t>Der </a:t>
            </a:r>
            <a:r>
              <a:rPr lang="de-DE" sz="2200" u="sng" dirty="0"/>
              <a:t>lateinische Spruch </a:t>
            </a:r>
            <a:r>
              <a:rPr lang="de-DE" sz="2200" dirty="0"/>
              <a:t>zwischen Kreuz und Altar „</a:t>
            </a:r>
            <a:r>
              <a:rPr lang="de-DE" sz="2200" dirty="0" err="1"/>
              <a:t>Effigiem</a:t>
            </a:r>
            <a:r>
              <a:rPr lang="de-DE" sz="2200" dirty="0"/>
              <a:t> Christi </a:t>
            </a:r>
            <a:r>
              <a:rPr lang="de-DE" sz="2200" dirty="0" err="1"/>
              <a:t>qui</a:t>
            </a:r>
            <a:r>
              <a:rPr lang="de-DE" sz="2200" dirty="0"/>
              <a:t> </a:t>
            </a:r>
            <a:r>
              <a:rPr lang="de-DE" sz="2200" dirty="0" err="1"/>
              <a:t>transis</a:t>
            </a:r>
            <a:r>
              <a:rPr lang="de-DE" sz="2200" dirty="0"/>
              <a:t> </a:t>
            </a:r>
            <a:r>
              <a:rPr lang="de-DE" sz="2200" dirty="0" err="1"/>
              <a:t>pronus</a:t>
            </a:r>
            <a:r>
              <a:rPr lang="de-DE" sz="2200" dirty="0"/>
              <a:t> </a:t>
            </a:r>
            <a:r>
              <a:rPr lang="de-DE" sz="2200" dirty="0" err="1"/>
              <a:t>adora</a:t>
            </a:r>
            <a:r>
              <a:rPr lang="de-DE" sz="2200" dirty="0"/>
              <a:t> </a:t>
            </a:r>
            <a:r>
              <a:rPr lang="de-DE" sz="2200" dirty="0" err="1"/>
              <a:t>sed</a:t>
            </a:r>
            <a:r>
              <a:rPr lang="de-DE" sz="2200" dirty="0"/>
              <a:t> non </a:t>
            </a:r>
            <a:r>
              <a:rPr lang="de-DE" sz="2200" dirty="0" err="1"/>
              <a:t>effigiem</a:t>
            </a:r>
            <a:r>
              <a:rPr lang="de-DE" sz="2200" dirty="0"/>
              <a:t> </a:t>
            </a:r>
            <a:r>
              <a:rPr lang="de-DE" sz="2200" dirty="0" err="1"/>
              <a:t>sed</a:t>
            </a:r>
            <a:r>
              <a:rPr lang="de-DE" sz="2200" dirty="0"/>
              <a:t> </a:t>
            </a:r>
            <a:r>
              <a:rPr lang="de-DE" sz="2200" dirty="0" err="1"/>
              <a:t>quem</a:t>
            </a:r>
            <a:r>
              <a:rPr lang="de-DE" sz="2200" dirty="0"/>
              <a:t> </a:t>
            </a:r>
            <a:r>
              <a:rPr lang="de-DE" sz="2200" dirty="0" err="1"/>
              <a:t>designat</a:t>
            </a:r>
            <a:r>
              <a:rPr lang="de-DE" sz="2200" dirty="0"/>
              <a:t> </a:t>
            </a:r>
            <a:r>
              <a:rPr lang="de-DE" sz="2200" dirty="0" err="1"/>
              <a:t>adora</a:t>
            </a:r>
            <a:r>
              <a:rPr lang="de-DE" sz="2200" dirty="0"/>
              <a:t>“ bedeutet sinngemäß</a:t>
            </a:r>
            <a:r>
              <a:rPr lang="de-DE" sz="2200" dirty="0" smtClean="0"/>
              <a:t>:</a:t>
            </a:r>
          </a:p>
          <a:p>
            <a:pPr lvl="1"/>
            <a:r>
              <a:rPr lang="de-DE" sz="2200" b="1" dirty="0" smtClean="0"/>
              <a:t> </a:t>
            </a:r>
            <a:r>
              <a:rPr lang="de-DE" sz="2200" b="1" i="1" dirty="0" smtClean="0"/>
              <a:t>„Der </a:t>
            </a:r>
            <a:r>
              <a:rPr lang="de-DE" sz="2200" b="1" i="1" dirty="0"/>
              <a:t>du </a:t>
            </a:r>
            <a:r>
              <a:rPr lang="de-DE" sz="2200" b="1" i="1" dirty="0" smtClean="0"/>
              <a:t>vorübergehst: Vor dem </a:t>
            </a:r>
            <a:r>
              <a:rPr lang="de-DE" sz="2200" b="1" i="1" dirty="0"/>
              <a:t>Bildnis Christi </a:t>
            </a:r>
            <a:r>
              <a:rPr lang="de-DE" sz="2200" b="1" i="1" dirty="0" smtClean="0"/>
              <a:t>verneige dich ehrfürchtig – </a:t>
            </a:r>
            <a:r>
              <a:rPr lang="de-DE" sz="2200" b="1" i="1" dirty="0"/>
              <a:t>aber </a:t>
            </a:r>
            <a:r>
              <a:rPr lang="de-DE" sz="2200" b="1" i="1" dirty="0" smtClean="0"/>
              <a:t>bete nicht </a:t>
            </a:r>
            <a:r>
              <a:rPr lang="de-DE" sz="2200" b="1" i="1" dirty="0"/>
              <a:t>das </a:t>
            </a:r>
            <a:r>
              <a:rPr lang="de-DE" sz="2200" b="1" i="1" dirty="0" smtClean="0"/>
              <a:t>Bildnis an </a:t>
            </a:r>
            <a:r>
              <a:rPr lang="de-DE" sz="2200" b="1" i="1" dirty="0"/>
              <a:t>– sondern den, den es </a:t>
            </a:r>
            <a:r>
              <a:rPr lang="de-DE" sz="2200" b="1" i="1" dirty="0" smtClean="0"/>
              <a:t>darstellt “.</a:t>
            </a:r>
            <a:endParaRPr lang="de-DE" sz="2200" b="1" i="1" dirty="0"/>
          </a:p>
          <a:p>
            <a:endParaRPr lang="de-DE" sz="2200" i="1" dirty="0"/>
          </a:p>
        </p:txBody>
      </p:sp>
      <p:sp>
        <p:nvSpPr>
          <p:cNvPr id="9" name="Textfeld 8"/>
          <p:cNvSpPr txBox="1"/>
          <p:nvPr/>
        </p:nvSpPr>
        <p:spPr>
          <a:xfrm>
            <a:off x="363571" y="6420256"/>
            <a:ext cx="3084167" cy="461665"/>
          </a:xfrm>
          <a:prstGeom prst="rect">
            <a:avLst/>
          </a:prstGeom>
          <a:noFill/>
        </p:spPr>
        <p:txBody>
          <a:bodyPr wrap="square" rtlCol="0">
            <a:spAutoFit/>
          </a:bodyPr>
          <a:lstStyle/>
          <a:p>
            <a:r>
              <a:rPr lang="de-DE" sz="2400" dirty="0"/>
              <a:t>Christusseite</a:t>
            </a:r>
          </a:p>
        </p:txBody>
      </p:sp>
    </p:spTree>
    <p:extLst>
      <p:ext uri="{BB962C8B-B14F-4D97-AF65-F5344CB8AC3E}">
        <p14:creationId xmlns:p14="http://schemas.microsoft.com/office/powerpoint/2010/main" val="8416529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25208" y="1362954"/>
            <a:ext cx="6179174" cy="3896519"/>
          </a:xfrm>
          <a:prstGeom prst="rect">
            <a:avLst/>
          </a:prstGeom>
        </p:spPr>
      </p:pic>
      <p:sp>
        <p:nvSpPr>
          <p:cNvPr id="3" name="Textfeld 2"/>
          <p:cNvSpPr txBox="1"/>
          <p:nvPr/>
        </p:nvSpPr>
        <p:spPr>
          <a:xfrm>
            <a:off x="4594327" y="221626"/>
            <a:ext cx="5233253" cy="5509200"/>
          </a:xfrm>
          <a:prstGeom prst="rect">
            <a:avLst/>
          </a:prstGeom>
          <a:noFill/>
        </p:spPr>
        <p:txBody>
          <a:bodyPr wrap="square" rtlCol="0">
            <a:spAutoFit/>
          </a:bodyPr>
          <a:lstStyle/>
          <a:p>
            <a:r>
              <a:rPr lang="de-DE" sz="2200" b="1" dirty="0" smtClean="0"/>
              <a:t>Kreuzaltar</a:t>
            </a:r>
            <a:r>
              <a:rPr lang="de-DE" sz="2200" dirty="0" smtClean="0"/>
              <a:t>, der in der Klosterkirche den Mönchsteil von dem  der Laienbrüder trennte – wie ein Lettner. Er hat eine Christusseite ( den Laienbrüdern, den </a:t>
            </a:r>
            <a:r>
              <a:rPr lang="de-DE" sz="2200" dirty="0" err="1" smtClean="0"/>
              <a:t>Konversen</a:t>
            </a:r>
            <a:r>
              <a:rPr lang="de-DE" sz="2200" dirty="0" smtClean="0"/>
              <a:t> zugewandt) und eine Marienseite in Richtung Chor</a:t>
            </a:r>
          </a:p>
          <a:p>
            <a:endParaRPr lang="de-DE" sz="2200" dirty="0"/>
          </a:p>
          <a:p>
            <a:r>
              <a:rPr lang="de-DE" sz="2200" dirty="0" smtClean="0"/>
              <a:t>Der </a:t>
            </a:r>
            <a:r>
              <a:rPr lang="de-DE" sz="2200" u="sng" dirty="0"/>
              <a:t>lateinische Spruch </a:t>
            </a:r>
            <a:r>
              <a:rPr lang="de-DE" sz="2200" dirty="0"/>
              <a:t>zwischen Kreuz und Altar „</a:t>
            </a:r>
            <a:r>
              <a:rPr lang="de-DE" sz="2200" dirty="0" err="1"/>
              <a:t>Effigiem</a:t>
            </a:r>
            <a:r>
              <a:rPr lang="de-DE" sz="2200" dirty="0"/>
              <a:t> Christi </a:t>
            </a:r>
            <a:r>
              <a:rPr lang="de-DE" sz="2200" dirty="0" err="1"/>
              <a:t>qui</a:t>
            </a:r>
            <a:r>
              <a:rPr lang="de-DE" sz="2200" dirty="0"/>
              <a:t> </a:t>
            </a:r>
            <a:r>
              <a:rPr lang="de-DE" sz="2200" dirty="0" err="1"/>
              <a:t>transis</a:t>
            </a:r>
            <a:r>
              <a:rPr lang="de-DE" sz="2200" dirty="0"/>
              <a:t> </a:t>
            </a:r>
            <a:r>
              <a:rPr lang="de-DE" sz="2200" dirty="0" err="1"/>
              <a:t>pronus</a:t>
            </a:r>
            <a:r>
              <a:rPr lang="de-DE" sz="2200" dirty="0"/>
              <a:t> </a:t>
            </a:r>
            <a:r>
              <a:rPr lang="de-DE" sz="2200" dirty="0" err="1"/>
              <a:t>adora</a:t>
            </a:r>
            <a:r>
              <a:rPr lang="de-DE" sz="2200" dirty="0"/>
              <a:t> </a:t>
            </a:r>
            <a:r>
              <a:rPr lang="de-DE" sz="2200" dirty="0" err="1"/>
              <a:t>sed</a:t>
            </a:r>
            <a:r>
              <a:rPr lang="de-DE" sz="2200" dirty="0"/>
              <a:t> non </a:t>
            </a:r>
            <a:r>
              <a:rPr lang="de-DE" sz="2200" dirty="0" err="1"/>
              <a:t>effigiem</a:t>
            </a:r>
            <a:r>
              <a:rPr lang="de-DE" sz="2200" dirty="0"/>
              <a:t> </a:t>
            </a:r>
            <a:r>
              <a:rPr lang="de-DE" sz="2200" dirty="0" err="1"/>
              <a:t>sed</a:t>
            </a:r>
            <a:r>
              <a:rPr lang="de-DE" sz="2200" dirty="0"/>
              <a:t> </a:t>
            </a:r>
            <a:r>
              <a:rPr lang="de-DE" sz="2200" dirty="0" err="1"/>
              <a:t>quem</a:t>
            </a:r>
            <a:r>
              <a:rPr lang="de-DE" sz="2200" dirty="0"/>
              <a:t> </a:t>
            </a:r>
            <a:r>
              <a:rPr lang="de-DE" sz="2200" dirty="0" err="1"/>
              <a:t>designat</a:t>
            </a:r>
            <a:r>
              <a:rPr lang="de-DE" sz="2200" dirty="0"/>
              <a:t> </a:t>
            </a:r>
            <a:r>
              <a:rPr lang="de-DE" sz="2200" dirty="0" err="1"/>
              <a:t>adora</a:t>
            </a:r>
            <a:r>
              <a:rPr lang="de-DE" sz="2200" dirty="0"/>
              <a:t>“ bedeutet sinngemäß</a:t>
            </a:r>
            <a:r>
              <a:rPr lang="de-DE" sz="2200" dirty="0" smtClean="0"/>
              <a:t>:</a:t>
            </a:r>
          </a:p>
          <a:p>
            <a:pPr lvl="1"/>
            <a:r>
              <a:rPr lang="de-DE" sz="2200" b="1" dirty="0" smtClean="0"/>
              <a:t> </a:t>
            </a:r>
            <a:r>
              <a:rPr lang="de-DE" sz="2200" b="1" i="1" dirty="0" smtClean="0"/>
              <a:t>„Der </a:t>
            </a:r>
            <a:r>
              <a:rPr lang="de-DE" sz="2200" b="1" i="1" dirty="0"/>
              <a:t>du </a:t>
            </a:r>
            <a:r>
              <a:rPr lang="de-DE" sz="2200" b="1" i="1" dirty="0" smtClean="0"/>
              <a:t>vorübergehst: Vor dem </a:t>
            </a:r>
            <a:r>
              <a:rPr lang="de-DE" sz="2200" b="1" i="1" dirty="0"/>
              <a:t>Bildnis Christi </a:t>
            </a:r>
            <a:r>
              <a:rPr lang="de-DE" sz="2200" b="1" i="1" dirty="0" smtClean="0"/>
              <a:t>verneige dich ehrfürchtig – </a:t>
            </a:r>
            <a:r>
              <a:rPr lang="de-DE" sz="2200" b="1" i="1" dirty="0"/>
              <a:t>aber </a:t>
            </a:r>
            <a:r>
              <a:rPr lang="de-DE" sz="2200" b="1" i="1" dirty="0" smtClean="0"/>
              <a:t>bete nicht </a:t>
            </a:r>
            <a:r>
              <a:rPr lang="de-DE" sz="2200" b="1" i="1" dirty="0"/>
              <a:t>das </a:t>
            </a:r>
            <a:r>
              <a:rPr lang="de-DE" sz="2200" b="1" i="1" dirty="0" smtClean="0"/>
              <a:t>Bildnis an </a:t>
            </a:r>
            <a:r>
              <a:rPr lang="de-DE" sz="2200" b="1" i="1" dirty="0"/>
              <a:t>– sondern den, den es </a:t>
            </a:r>
            <a:r>
              <a:rPr lang="de-DE" sz="2200" b="1" i="1" dirty="0" smtClean="0"/>
              <a:t>darstellt “.</a:t>
            </a:r>
            <a:endParaRPr lang="de-DE" sz="2200" b="1" i="1" dirty="0"/>
          </a:p>
          <a:p>
            <a:endParaRPr lang="de-DE" sz="2200" i="1" dirty="0"/>
          </a:p>
        </p:txBody>
      </p:sp>
      <p:sp>
        <p:nvSpPr>
          <p:cNvPr id="9" name="Textfeld 8"/>
          <p:cNvSpPr txBox="1"/>
          <p:nvPr/>
        </p:nvSpPr>
        <p:spPr>
          <a:xfrm>
            <a:off x="363571" y="6420256"/>
            <a:ext cx="3084167" cy="461665"/>
          </a:xfrm>
          <a:prstGeom prst="rect">
            <a:avLst/>
          </a:prstGeom>
          <a:noFill/>
        </p:spPr>
        <p:txBody>
          <a:bodyPr wrap="square" rtlCol="0">
            <a:spAutoFit/>
          </a:bodyPr>
          <a:lstStyle/>
          <a:p>
            <a:r>
              <a:rPr lang="de-DE" sz="2400" dirty="0"/>
              <a:t>Christusseite</a:t>
            </a:r>
          </a:p>
        </p:txBody>
      </p:sp>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791097" y="965779"/>
            <a:ext cx="1083756" cy="10286863"/>
          </a:xfrm>
          <a:prstGeom prst="ellipse">
            <a:avLst/>
          </a:prstGeom>
          <a:ln w="63500" cap="rnd">
            <a:solidFill>
              <a:srgbClr val="FF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Grafik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02080"/>
            <a:ext cx="3582512" cy="44182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feld 11"/>
          <p:cNvSpPr txBox="1"/>
          <p:nvPr/>
        </p:nvSpPr>
        <p:spPr>
          <a:xfrm>
            <a:off x="29980" y="4909615"/>
            <a:ext cx="4830938" cy="461665"/>
          </a:xfrm>
          <a:prstGeom prst="rect">
            <a:avLst/>
          </a:prstGeom>
          <a:noFill/>
        </p:spPr>
        <p:txBody>
          <a:bodyPr wrap="none" rtlCol="0">
            <a:spAutoFit/>
          </a:bodyPr>
          <a:lstStyle/>
          <a:p>
            <a:r>
              <a:rPr lang="de-DE" sz="2400" dirty="0" smtClean="0">
                <a:solidFill>
                  <a:schemeClr val="bg1"/>
                </a:solidFill>
              </a:rPr>
              <a:t>Auf dem Ölberg, die Gefangennahme</a:t>
            </a:r>
            <a:endParaRPr lang="de-DE" sz="2400" dirty="0">
              <a:solidFill>
                <a:schemeClr val="bg1"/>
              </a:solidFill>
            </a:endParaRPr>
          </a:p>
        </p:txBody>
      </p:sp>
    </p:spTree>
    <p:extLst>
      <p:ext uri="{BB962C8B-B14F-4D97-AF65-F5344CB8AC3E}">
        <p14:creationId xmlns:p14="http://schemas.microsoft.com/office/powerpoint/2010/main" val="373836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994356" y="1434054"/>
            <a:ext cx="6560712" cy="4062334"/>
          </a:xfrm>
          <a:prstGeom prst="rect">
            <a:avLst/>
          </a:prstGeom>
        </p:spPr>
      </p:pic>
      <p:sp>
        <p:nvSpPr>
          <p:cNvPr id="4" name="Textfeld 3"/>
          <p:cNvSpPr txBox="1"/>
          <p:nvPr/>
        </p:nvSpPr>
        <p:spPr>
          <a:xfrm>
            <a:off x="4497047" y="221626"/>
            <a:ext cx="5621313" cy="6524863"/>
          </a:xfrm>
          <a:prstGeom prst="rect">
            <a:avLst/>
          </a:prstGeom>
          <a:noFill/>
        </p:spPr>
        <p:txBody>
          <a:bodyPr wrap="square" rtlCol="0">
            <a:spAutoFit/>
          </a:bodyPr>
          <a:lstStyle/>
          <a:p>
            <a:r>
              <a:rPr lang="de-DE" sz="2200" b="1" dirty="0" smtClean="0"/>
              <a:t>Das Kreuz </a:t>
            </a:r>
            <a:r>
              <a:rPr lang="de-DE" sz="2200" dirty="0" smtClean="0"/>
              <a:t/>
            </a:r>
            <a:br>
              <a:rPr lang="de-DE" sz="2200" dirty="0" smtClean="0"/>
            </a:br>
            <a:r>
              <a:rPr lang="de-DE" sz="2200" dirty="0" smtClean="0"/>
              <a:t>wurde </a:t>
            </a:r>
            <a:r>
              <a:rPr lang="de-DE" sz="2200" dirty="0"/>
              <a:t>als Lebensbaum gestaltet – gemäß den Worten Christi</a:t>
            </a:r>
            <a:r>
              <a:rPr lang="de-DE" sz="2200" dirty="0" smtClean="0"/>
              <a:t>:</a:t>
            </a:r>
            <a:br>
              <a:rPr lang="de-DE" sz="2200" dirty="0" smtClean="0"/>
            </a:br>
            <a:r>
              <a:rPr lang="de-DE" sz="2200" dirty="0" smtClean="0"/>
              <a:t> </a:t>
            </a:r>
            <a:r>
              <a:rPr lang="de-DE" sz="2200" dirty="0"/>
              <a:t>"Ich bin der Weinstock, ihr seid die Reben" (Johannes 15,5</a:t>
            </a:r>
            <a:r>
              <a:rPr lang="de-DE" sz="2200" dirty="0" smtClean="0"/>
              <a:t>).  </a:t>
            </a:r>
            <a:r>
              <a:rPr lang="de-DE" sz="2200" dirty="0"/>
              <a:t>Die Darstellung Christi im lebensspendenden und über Satan triumphierenden Baum ist eines der wichtigsten Symbole christlicher </a:t>
            </a:r>
            <a:r>
              <a:rPr lang="de-DE" sz="2200" dirty="0" smtClean="0"/>
              <a:t>Gläubigkeit.</a:t>
            </a:r>
          </a:p>
          <a:p>
            <a:r>
              <a:rPr lang="de-DE" sz="2200" dirty="0" smtClean="0"/>
              <a:t>Die </a:t>
            </a:r>
            <a:r>
              <a:rPr lang="de-DE" sz="2200" dirty="0"/>
              <a:t>Weinblätter wurden 1982 nach mittelalterlicher Rezeptur in Lüsterfarbe restauriert. Die aus Eichenholz geschnitzten Blätter sind mit einem Kreidegrund versehen, überzogen mit einem dünnen Metallbelag, beschichtet mit in Ölfarbe gelöstem </a:t>
            </a:r>
            <a:r>
              <a:rPr lang="de-DE" sz="2200" dirty="0" smtClean="0"/>
              <a:t>Grünspan…</a:t>
            </a:r>
          </a:p>
          <a:p>
            <a:endParaRPr lang="de-DE" sz="2200" dirty="0" smtClean="0"/>
          </a:p>
          <a:p>
            <a:r>
              <a:rPr lang="de-DE" sz="2200" dirty="0" smtClean="0"/>
              <a:t>…. In der Hoffnung auf Oxidation, die den bonbongrünen Farbcharakter abmildern soll – bisher allerdings ohne Erfolg…</a:t>
            </a:r>
            <a:endParaRPr lang="de-DE" sz="2200" dirty="0"/>
          </a:p>
          <a:p>
            <a:endParaRPr lang="de-DE" sz="2200" dirty="0"/>
          </a:p>
        </p:txBody>
      </p:sp>
    </p:spTree>
    <p:extLst>
      <p:ext uri="{BB962C8B-B14F-4D97-AF65-F5344CB8AC3E}">
        <p14:creationId xmlns:p14="http://schemas.microsoft.com/office/powerpoint/2010/main" val="308457008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4" name="Textfeld 3"/>
          <p:cNvSpPr txBox="1"/>
          <p:nvPr/>
        </p:nvSpPr>
        <p:spPr>
          <a:xfrm>
            <a:off x="247693" y="6086007"/>
            <a:ext cx="7469930" cy="523220"/>
          </a:xfrm>
          <a:prstGeom prst="rect">
            <a:avLst/>
          </a:prstGeom>
          <a:noFill/>
        </p:spPr>
        <p:txBody>
          <a:bodyPr wrap="none" rtlCol="0">
            <a:spAutoFit/>
          </a:bodyPr>
          <a:lstStyle/>
          <a:p>
            <a:r>
              <a:rPr lang="de-DE" sz="2800" dirty="0" smtClean="0">
                <a:solidFill>
                  <a:schemeClr val="bg1"/>
                </a:solidFill>
              </a:rPr>
              <a:t>Kreuzaltar: die dem Chor zugewandte Marienseite</a:t>
            </a:r>
            <a:endParaRPr lang="de-DE" sz="2800" dirty="0">
              <a:solidFill>
                <a:schemeClr val="bg1"/>
              </a:solidFill>
            </a:endParaRPr>
          </a:p>
        </p:txBody>
      </p:sp>
    </p:spTree>
    <p:extLst>
      <p:ext uri="{BB962C8B-B14F-4D97-AF65-F5344CB8AC3E}">
        <p14:creationId xmlns:p14="http://schemas.microsoft.com/office/powerpoint/2010/main" val="211303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4" name="Textfeld 3"/>
          <p:cNvSpPr txBox="1"/>
          <p:nvPr/>
        </p:nvSpPr>
        <p:spPr>
          <a:xfrm>
            <a:off x="247693" y="6086007"/>
            <a:ext cx="7469930" cy="523220"/>
          </a:xfrm>
          <a:prstGeom prst="rect">
            <a:avLst/>
          </a:prstGeom>
          <a:noFill/>
        </p:spPr>
        <p:txBody>
          <a:bodyPr wrap="none" rtlCol="0">
            <a:spAutoFit/>
          </a:bodyPr>
          <a:lstStyle/>
          <a:p>
            <a:r>
              <a:rPr lang="de-DE" sz="2800" dirty="0" smtClean="0">
                <a:solidFill>
                  <a:schemeClr val="bg1"/>
                </a:solidFill>
              </a:rPr>
              <a:t>Kreuzaltar: die dem Chor zugewandte Marienseite</a:t>
            </a:r>
            <a:endParaRPr lang="de-DE" sz="2800" dirty="0">
              <a:solidFill>
                <a:schemeClr val="bg1"/>
              </a:solidFill>
            </a:endParaRPr>
          </a:p>
        </p:txBody>
      </p:sp>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8763" y="2542771"/>
            <a:ext cx="9007297" cy="47518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feld 4"/>
          <p:cNvSpPr txBox="1"/>
          <p:nvPr/>
        </p:nvSpPr>
        <p:spPr>
          <a:xfrm>
            <a:off x="3822178" y="5901341"/>
            <a:ext cx="6251212" cy="707886"/>
          </a:xfrm>
          <a:prstGeom prst="rect">
            <a:avLst/>
          </a:prstGeom>
          <a:noFill/>
        </p:spPr>
        <p:txBody>
          <a:bodyPr wrap="square" rtlCol="0">
            <a:spAutoFit/>
          </a:bodyPr>
          <a:lstStyle/>
          <a:p>
            <a:r>
              <a:rPr lang="de-DE" sz="2000" dirty="0" smtClean="0">
                <a:solidFill>
                  <a:schemeClr val="bg1"/>
                </a:solidFill>
              </a:rPr>
              <a:t>Die Geburt </a:t>
            </a:r>
            <a:r>
              <a:rPr lang="de-DE" sz="2000" dirty="0">
                <a:solidFill>
                  <a:schemeClr val="bg1"/>
                </a:solidFill>
              </a:rPr>
              <a:t>J</a:t>
            </a:r>
            <a:r>
              <a:rPr lang="de-DE" sz="2000" dirty="0" smtClean="0">
                <a:solidFill>
                  <a:schemeClr val="bg1"/>
                </a:solidFill>
              </a:rPr>
              <a:t>esu – Mose: Der brennende Dornbusch- die Darbringung im Tempel</a:t>
            </a:r>
            <a:endParaRPr lang="de-DE" sz="2000" dirty="0">
              <a:solidFill>
                <a:schemeClr val="bg1"/>
              </a:solidFill>
            </a:endParaRPr>
          </a:p>
        </p:txBody>
      </p:sp>
    </p:spTree>
    <p:extLst>
      <p:ext uri="{BB962C8B-B14F-4D97-AF65-F5344CB8AC3E}">
        <p14:creationId xmlns:p14="http://schemas.microsoft.com/office/powerpoint/2010/main" val="104000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500"/>
                                        <p:tgtEl>
                                          <p:spTgt spid="5"/>
                                        </p:tgtEl>
                                      </p:cBhvr>
                                    </p:animEffec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Tree>
    <p:extLst>
      <p:ext uri="{BB962C8B-B14F-4D97-AF65-F5344CB8AC3E}">
        <p14:creationId xmlns:p14="http://schemas.microsoft.com/office/powerpoint/2010/main" val="244633132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890" y="224853"/>
            <a:ext cx="4527031" cy="6322016"/>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942191" y="2531933"/>
            <a:ext cx="4986776" cy="3043097"/>
          </a:xfrm>
          <a:prstGeom prst="rect">
            <a:avLst/>
          </a:prstGeom>
        </p:spPr>
      </p:pic>
      <p:sp>
        <p:nvSpPr>
          <p:cNvPr id="6" name="Textfeld 5"/>
          <p:cNvSpPr txBox="1"/>
          <p:nvPr/>
        </p:nvSpPr>
        <p:spPr>
          <a:xfrm>
            <a:off x="4914030" y="224853"/>
            <a:ext cx="4616971" cy="1200329"/>
          </a:xfrm>
          <a:prstGeom prst="rect">
            <a:avLst/>
          </a:prstGeom>
          <a:noFill/>
        </p:spPr>
        <p:txBody>
          <a:bodyPr wrap="square" rtlCol="0">
            <a:spAutoFit/>
          </a:bodyPr>
          <a:lstStyle/>
          <a:p>
            <a:r>
              <a:rPr lang="de-DE" sz="2400" dirty="0"/>
              <a:t>Der </a:t>
            </a:r>
            <a:r>
              <a:rPr lang="de-DE" sz="2400" u="sng" dirty="0" smtClean="0"/>
              <a:t>Tabernakel</a:t>
            </a:r>
            <a:r>
              <a:rPr lang="de-DE" sz="2400" dirty="0" smtClean="0"/>
              <a:t>, </a:t>
            </a:r>
            <a:r>
              <a:rPr lang="de-DE" sz="2400" dirty="0"/>
              <a:t>um 1350/60 hergestellt, ist der älteste seiner Art in Deutschland. </a:t>
            </a:r>
          </a:p>
        </p:txBody>
      </p:sp>
      <p:sp>
        <p:nvSpPr>
          <p:cNvPr id="7" name="Textfeld 6"/>
          <p:cNvSpPr txBox="1"/>
          <p:nvPr/>
        </p:nvSpPr>
        <p:spPr>
          <a:xfrm>
            <a:off x="7984459" y="1577559"/>
            <a:ext cx="2146242" cy="5262979"/>
          </a:xfrm>
          <a:prstGeom prst="rect">
            <a:avLst/>
          </a:prstGeom>
          <a:noFill/>
        </p:spPr>
        <p:txBody>
          <a:bodyPr wrap="square" rtlCol="0">
            <a:spAutoFit/>
          </a:bodyPr>
          <a:lstStyle/>
          <a:p>
            <a:r>
              <a:rPr lang="de-DE" sz="2400" u="sng" dirty="0"/>
              <a:t>Kelchschrank</a:t>
            </a:r>
            <a:r>
              <a:rPr lang="de-DE" sz="2400" dirty="0"/>
              <a:t> von 1280/90 </a:t>
            </a:r>
            <a:r>
              <a:rPr lang="de-DE" sz="2400" dirty="0" smtClean="0"/>
              <a:t>aus </a:t>
            </a:r>
            <a:r>
              <a:rPr lang="de-DE" sz="2400" dirty="0"/>
              <a:t>dem </a:t>
            </a:r>
            <a:r>
              <a:rPr lang="de-DE" sz="2400" dirty="0" smtClean="0"/>
              <a:t>omanischen Vorgängerbau,  wahrscheinlich </a:t>
            </a:r>
            <a:r>
              <a:rPr lang="de-DE" sz="2400" dirty="0"/>
              <a:t>in einer Lübecker Werkstatt hergestellt</a:t>
            </a:r>
            <a:r>
              <a:rPr lang="de-DE" sz="2400" dirty="0" smtClean="0"/>
              <a:t>.</a:t>
            </a:r>
            <a:br>
              <a:rPr lang="de-DE" sz="2400" dirty="0" smtClean="0"/>
            </a:br>
            <a:r>
              <a:rPr lang="de-DE" sz="2400" dirty="0" smtClean="0"/>
              <a:t>Seine </a:t>
            </a:r>
            <a:r>
              <a:rPr lang="de-DE" sz="2400" dirty="0"/>
              <a:t>20 Fächer dienten der Aufbewahrung von Reliquien.</a:t>
            </a:r>
          </a:p>
        </p:txBody>
      </p:sp>
    </p:spTree>
    <p:extLst>
      <p:ext uri="{BB962C8B-B14F-4D97-AF65-F5344CB8AC3E}">
        <p14:creationId xmlns:p14="http://schemas.microsoft.com/office/powerpoint/2010/main" val="60549569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749879" y="1339870"/>
            <a:ext cx="4711935" cy="3132936"/>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123514" y="1322332"/>
            <a:ext cx="4711935" cy="3168013"/>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189776" y="215526"/>
            <a:ext cx="3126442" cy="6370975"/>
          </a:xfrm>
          <a:prstGeom prst="rect">
            <a:avLst/>
          </a:prstGeom>
          <a:solidFill>
            <a:schemeClr val="bg1">
              <a:alpha val="74000"/>
            </a:schemeClr>
          </a:solidFill>
        </p:spPr>
        <p:txBody>
          <a:bodyPr wrap="square" rtlCol="0">
            <a:spAutoFit/>
          </a:bodyPr>
          <a:lstStyle/>
          <a:p>
            <a:r>
              <a:rPr lang="de-DE" sz="2400" dirty="0"/>
              <a:t>Das </a:t>
            </a:r>
            <a:r>
              <a:rPr lang="de-DE" sz="2400" i="1" dirty="0"/>
              <a:t>Oktogon</a:t>
            </a:r>
            <a:r>
              <a:rPr lang="de-DE" sz="2400" dirty="0"/>
              <a:t>, die achteckige Begräbniskapelle für 13 mecklenburgische Herzöge, wurde um das Jahr 1420 errichtet oder umgebaut. Die Bedeutung dieser herzoglichen Grablege zeigt sich bereits an der exponierten Lage hinter dem Hochaltar. Die achteckig angelegte Grabstätte wurde in Anlehnung an das heilige Grab von Jerusalem errichtet</a:t>
            </a:r>
          </a:p>
        </p:txBody>
      </p:sp>
    </p:spTree>
    <p:extLst>
      <p:ext uri="{BB962C8B-B14F-4D97-AF65-F5344CB8AC3E}">
        <p14:creationId xmlns:p14="http://schemas.microsoft.com/office/powerpoint/2010/main" val="318379136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30421" y="1504834"/>
            <a:ext cx="5993724" cy="3985189"/>
          </a:xfrm>
          <a:prstGeom prst="rect">
            <a:avLst/>
          </a:prstGeom>
          <a:ln>
            <a:noFill/>
          </a:ln>
          <a:effectLst>
            <a:outerShdw blurRad="292100" dist="139700" dir="2700000" algn="tl" rotWithShape="0">
              <a:srgbClr val="333333">
                <a:alpha val="65000"/>
              </a:srgbClr>
            </a:outerShdw>
          </a:effectLst>
        </p:spPr>
      </p:pic>
      <p:sp>
        <p:nvSpPr>
          <p:cNvPr id="2" name="Rechteck 1"/>
          <p:cNvSpPr/>
          <p:nvPr/>
        </p:nvSpPr>
        <p:spPr>
          <a:xfrm>
            <a:off x="5171607" y="3497428"/>
            <a:ext cx="4706911" cy="2628284"/>
          </a:xfrm>
          <a:prstGeom prst="rect">
            <a:avLst/>
          </a:prstGeom>
        </p:spPr>
        <p:txBody>
          <a:bodyPr wrap="square">
            <a:spAutoFit/>
          </a:bodyPr>
          <a:lstStyle/>
          <a:p>
            <a:pPr>
              <a:lnSpc>
                <a:spcPct val="107000"/>
              </a:lnSpc>
              <a:spcAft>
                <a:spcPts val="800"/>
              </a:spcAft>
            </a:pPr>
            <a:r>
              <a:rPr lang="de-DE" sz="2200" dirty="0" smtClean="0">
                <a:latin typeface="Calibri" panose="020F0502020204030204" pitchFamily="34" charset="0"/>
                <a:ea typeface="Calibri" panose="020F0502020204030204" pitchFamily="34" charset="0"/>
                <a:cs typeface="Times New Roman" panose="02020603050405020304" pitchFamily="18" charset="0"/>
              </a:rPr>
              <a:t>Das am </a:t>
            </a:r>
            <a:r>
              <a:rPr lang="de-DE" sz="2200" dirty="0">
                <a:latin typeface="Calibri" panose="020F0502020204030204" pitchFamily="34" charset="0"/>
                <a:ea typeface="Calibri" panose="020F0502020204030204" pitchFamily="34" charset="0"/>
                <a:cs typeface="Times New Roman" panose="02020603050405020304" pitchFamily="18" charset="0"/>
              </a:rPr>
              <a:t>ehemaligen Mönchsfriedhof gelegene frühgotische </a:t>
            </a:r>
            <a:r>
              <a:rPr lang="de-DE" sz="2200" b="1" dirty="0">
                <a:latin typeface="Calibri" panose="020F0502020204030204" pitchFamily="34" charset="0"/>
                <a:ea typeface="Calibri" panose="020F0502020204030204" pitchFamily="34" charset="0"/>
                <a:cs typeface="Times New Roman" panose="02020603050405020304" pitchFamily="18" charset="0"/>
              </a:rPr>
              <a:t>Beinhaus</a:t>
            </a:r>
            <a:r>
              <a:rPr lang="de-DE" sz="2200" dirty="0">
                <a:latin typeface="Calibri" panose="020F0502020204030204" pitchFamily="34" charset="0"/>
                <a:ea typeface="Calibri" panose="020F0502020204030204" pitchFamily="34" charset="0"/>
                <a:cs typeface="Times New Roman" panose="02020603050405020304" pitchFamily="18" charset="0"/>
              </a:rPr>
              <a:t> wurde vor 1250 gebaut, um die Gebeine der Mönche aufzunehmen, die bei erneuten Bestattungen anderer Toten auf dem Friedhof wieder ausgegraben wurden.</a:t>
            </a:r>
            <a:endParaRPr lang="de-DE"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57033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90121" y="1313804"/>
            <a:ext cx="6135688" cy="4079580"/>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4488" y="1918585"/>
            <a:ext cx="4787139" cy="3182938"/>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5079706" y="5467331"/>
            <a:ext cx="4691921" cy="954107"/>
          </a:xfrm>
          <a:prstGeom prst="rect">
            <a:avLst/>
          </a:prstGeom>
          <a:noFill/>
        </p:spPr>
        <p:txBody>
          <a:bodyPr wrap="square" rtlCol="0">
            <a:spAutoFit/>
          </a:bodyPr>
          <a:lstStyle/>
          <a:p>
            <a:r>
              <a:rPr lang="de-DE" sz="2800" dirty="0" smtClean="0"/>
              <a:t>Ruinen der ehemaligen Klosteranlage</a:t>
            </a:r>
            <a:endParaRPr lang="de-DE" sz="2800" dirty="0"/>
          </a:p>
        </p:txBody>
      </p:sp>
    </p:spTree>
    <p:extLst>
      <p:ext uri="{BB962C8B-B14F-4D97-AF65-F5344CB8AC3E}">
        <p14:creationId xmlns:p14="http://schemas.microsoft.com/office/powerpoint/2010/main" val="420463096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449705" y="5996065"/>
            <a:ext cx="4867743" cy="523220"/>
          </a:xfrm>
          <a:prstGeom prst="rect">
            <a:avLst/>
          </a:prstGeom>
          <a:noFill/>
        </p:spPr>
        <p:txBody>
          <a:bodyPr wrap="none" rtlCol="0">
            <a:spAutoFit/>
          </a:bodyPr>
          <a:lstStyle/>
          <a:p>
            <a:r>
              <a:rPr lang="de-DE" sz="2800" dirty="0" smtClean="0">
                <a:solidFill>
                  <a:schemeClr val="bg1"/>
                </a:solidFill>
              </a:rPr>
              <a:t>Das Kornhaus – Kloster Doberan</a:t>
            </a:r>
            <a:endParaRPr lang="de-DE" sz="2800" dirty="0">
              <a:solidFill>
                <a:schemeClr val="bg1"/>
              </a:solidFill>
            </a:endParaRPr>
          </a:p>
        </p:txBody>
      </p:sp>
    </p:spTree>
    <p:extLst>
      <p:ext uri="{BB962C8B-B14F-4D97-AF65-F5344CB8AC3E}">
        <p14:creationId xmlns:p14="http://schemas.microsoft.com/office/powerpoint/2010/main" val="18136046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148131" y="1776681"/>
            <a:ext cx="5373687" cy="3572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75284" y="1274131"/>
            <a:ext cx="5977389" cy="3974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p:cNvSpPr txBox="1"/>
          <p:nvPr/>
        </p:nvSpPr>
        <p:spPr>
          <a:xfrm>
            <a:off x="8784237" y="5295883"/>
            <a:ext cx="1304144" cy="954107"/>
          </a:xfrm>
          <a:prstGeom prst="rect">
            <a:avLst/>
          </a:prstGeom>
          <a:noFill/>
        </p:spPr>
        <p:txBody>
          <a:bodyPr wrap="square" rtlCol="0">
            <a:spAutoFit/>
          </a:bodyPr>
          <a:lstStyle/>
          <a:p>
            <a:r>
              <a:rPr lang="de-DE" sz="2800" dirty="0" smtClean="0"/>
              <a:t>Kloster-garten</a:t>
            </a:r>
            <a:endParaRPr lang="de-DE" sz="2800" dirty="0"/>
          </a:p>
        </p:txBody>
      </p:sp>
    </p:spTree>
    <p:extLst>
      <p:ext uri="{BB962C8B-B14F-4D97-AF65-F5344CB8AC3E}">
        <p14:creationId xmlns:p14="http://schemas.microsoft.com/office/powerpoint/2010/main" val="231431414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679939" y="1452553"/>
            <a:ext cx="6106320" cy="4060053"/>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59630" y="3438838"/>
            <a:ext cx="3802856" cy="2528495"/>
          </a:xfrm>
          <a:prstGeom prst="rect">
            <a:avLst/>
          </a:prstGeom>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93908" y="171450"/>
            <a:ext cx="2884332" cy="2505590"/>
          </a:xfrm>
          <a:prstGeom prst="rect">
            <a:avLst/>
          </a:prstGeom>
        </p:spPr>
      </p:pic>
      <p:pic>
        <p:nvPicPr>
          <p:cNvPr id="5" name="Grafik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353131" y="3438838"/>
            <a:ext cx="3802856" cy="2528494"/>
          </a:xfrm>
          <a:prstGeom prst="rect">
            <a:avLst/>
          </a:prstGeom>
        </p:spPr>
      </p:pic>
      <p:sp>
        <p:nvSpPr>
          <p:cNvPr id="6" name="Textfeld 5"/>
          <p:cNvSpPr txBox="1"/>
          <p:nvPr/>
        </p:nvSpPr>
        <p:spPr>
          <a:xfrm>
            <a:off x="435575" y="429419"/>
            <a:ext cx="1497999" cy="1197764"/>
          </a:xfrm>
          <a:prstGeom prst="rect">
            <a:avLst/>
          </a:prstGeom>
          <a:noFill/>
        </p:spPr>
        <p:txBody>
          <a:bodyPr wrap="square" rtlCol="0">
            <a:spAutoFit/>
          </a:bodyPr>
          <a:lstStyle/>
          <a:p>
            <a:r>
              <a:rPr lang="de-DE" dirty="0" smtClean="0"/>
              <a:t>Kräutergarten am ehemaligen Kloster</a:t>
            </a:r>
            <a:endParaRPr lang="de-DE" dirty="0"/>
          </a:p>
        </p:txBody>
      </p:sp>
    </p:spTree>
    <p:extLst>
      <p:ext uri="{BB962C8B-B14F-4D97-AF65-F5344CB8AC3E}">
        <p14:creationId xmlns:p14="http://schemas.microsoft.com/office/powerpoint/2010/main" val="276792714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1442"/>
            <a:ext cx="10296525" cy="6789096"/>
          </a:xfrm>
          <a:prstGeom prst="rect">
            <a:avLst/>
          </a:prstGeom>
        </p:spPr>
      </p:pic>
      <p:sp>
        <p:nvSpPr>
          <p:cNvPr id="3" name="Textfeld 2"/>
          <p:cNvSpPr txBox="1"/>
          <p:nvPr/>
        </p:nvSpPr>
        <p:spPr>
          <a:xfrm>
            <a:off x="4886793" y="5756224"/>
            <a:ext cx="5561351" cy="954107"/>
          </a:xfrm>
          <a:prstGeom prst="rect">
            <a:avLst/>
          </a:prstGeom>
          <a:noFill/>
        </p:spPr>
        <p:txBody>
          <a:bodyPr wrap="square" rtlCol="0">
            <a:spAutoFit/>
          </a:bodyPr>
          <a:lstStyle/>
          <a:p>
            <a:r>
              <a:rPr lang="de-DE" sz="2800" dirty="0" smtClean="0">
                <a:solidFill>
                  <a:schemeClr val="bg1"/>
                </a:solidFill>
              </a:rPr>
              <a:t>Selbst in ganz kleinen Dörfern: Plattenbauten !</a:t>
            </a:r>
            <a:endParaRPr lang="de-DE" sz="2800" dirty="0">
              <a:solidFill>
                <a:schemeClr val="bg1"/>
              </a:solidFill>
            </a:endParaRPr>
          </a:p>
        </p:txBody>
      </p:sp>
    </p:spTree>
    <p:extLst>
      <p:ext uri="{BB962C8B-B14F-4D97-AF65-F5344CB8AC3E}">
        <p14:creationId xmlns:p14="http://schemas.microsoft.com/office/powerpoint/2010/main" val="381525328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569627" y="6150832"/>
            <a:ext cx="6908686" cy="584775"/>
          </a:xfrm>
          <a:prstGeom prst="rect">
            <a:avLst/>
          </a:prstGeom>
          <a:noFill/>
        </p:spPr>
        <p:txBody>
          <a:bodyPr wrap="none" rtlCol="0">
            <a:spAutoFit/>
          </a:bodyPr>
          <a:lstStyle/>
          <a:p>
            <a:r>
              <a:rPr lang="de-DE" sz="3200" dirty="0" smtClean="0">
                <a:solidFill>
                  <a:schemeClr val="bg1"/>
                </a:solidFill>
              </a:rPr>
              <a:t>…  und diese sparsamen Betonstraßen…</a:t>
            </a:r>
            <a:endParaRPr lang="de-DE" sz="3200" dirty="0">
              <a:solidFill>
                <a:schemeClr val="bg1"/>
              </a:solidFill>
            </a:endParaRPr>
          </a:p>
        </p:txBody>
      </p:sp>
    </p:spTree>
    <p:extLst>
      <p:ext uri="{BB962C8B-B14F-4D97-AF65-F5344CB8AC3E}">
        <p14:creationId xmlns:p14="http://schemas.microsoft.com/office/powerpoint/2010/main" val="3443636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0288169" cy="6840538"/>
          </a:xfrm>
          <a:prstGeom prst="rect">
            <a:avLst/>
          </a:prstGeom>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649029" y="920885"/>
            <a:ext cx="3733800" cy="248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feld 4"/>
          <p:cNvSpPr txBox="1"/>
          <p:nvPr/>
        </p:nvSpPr>
        <p:spPr>
          <a:xfrm>
            <a:off x="322706" y="361950"/>
            <a:ext cx="2867025" cy="523220"/>
          </a:xfrm>
          <a:prstGeom prst="rect">
            <a:avLst/>
          </a:prstGeom>
          <a:noFill/>
        </p:spPr>
        <p:txBody>
          <a:bodyPr wrap="square" rtlCol="0">
            <a:spAutoFit/>
          </a:bodyPr>
          <a:lstStyle/>
          <a:p>
            <a:r>
              <a:rPr lang="de-DE" sz="2800" dirty="0" err="1" smtClean="0"/>
              <a:t>Schwaan</a:t>
            </a:r>
            <a:endParaRPr lang="de-DE" sz="2800" dirty="0"/>
          </a:p>
        </p:txBody>
      </p:sp>
      <p:sp>
        <p:nvSpPr>
          <p:cNvPr id="6" name="Textfeld 5"/>
          <p:cNvSpPr txBox="1"/>
          <p:nvPr/>
        </p:nvSpPr>
        <p:spPr>
          <a:xfrm>
            <a:off x="7800975" y="3420270"/>
            <a:ext cx="2372893" cy="368691"/>
          </a:xfrm>
          <a:prstGeom prst="rect">
            <a:avLst/>
          </a:prstGeom>
          <a:noFill/>
        </p:spPr>
        <p:txBody>
          <a:bodyPr wrap="square" rtlCol="0">
            <a:spAutoFit/>
          </a:bodyPr>
          <a:lstStyle/>
          <a:p>
            <a:r>
              <a:rPr lang="de-DE" dirty="0" smtClean="0">
                <a:solidFill>
                  <a:schemeClr val="bg1"/>
                </a:solidFill>
              </a:rPr>
              <a:t>Neugotisches Rathaus</a:t>
            </a:r>
            <a:endParaRPr lang="de-DE" dirty="0">
              <a:solidFill>
                <a:schemeClr val="bg1"/>
              </a:solidFill>
            </a:endParaRPr>
          </a:p>
        </p:txBody>
      </p:sp>
      <p:sp>
        <p:nvSpPr>
          <p:cNvPr id="9" name="Textfeld 8"/>
          <p:cNvSpPr txBox="1"/>
          <p:nvPr/>
        </p:nvSpPr>
        <p:spPr>
          <a:xfrm>
            <a:off x="7124700" y="6171422"/>
            <a:ext cx="2756204" cy="400110"/>
          </a:xfrm>
          <a:prstGeom prst="rect">
            <a:avLst/>
          </a:prstGeom>
          <a:noFill/>
        </p:spPr>
        <p:txBody>
          <a:bodyPr wrap="none" rtlCol="0">
            <a:spAutoFit/>
          </a:bodyPr>
          <a:lstStyle/>
          <a:p>
            <a:r>
              <a:rPr lang="de-DE" sz="2000" dirty="0" smtClean="0">
                <a:solidFill>
                  <a:schemeClr val="bg1"/>
                </a:solidFill>
              </a:rPr>
              <a:t>St. Paulus- Kirche , 13. </a:t>
            </a:r>
            <a:r>
              <a:rPr lang="de-DE" sz="2000" dirty="0" err="1" smtClean="0">
                <a:solidFill>
                  <a:schemeClr val="bg1"/>
                </a:solidFill>
              </a:rPr>
              <a:t>Jh</a:t>
            </a:r>
            <a:endParaRPr lang="de-DE" sz="2000" dirty="0">
              <a:solidFill>
                <a:schemeClr val="bg1"/>
              </a:solidFill>
            </a:endParaRPr>
          </a:p>
        </p:txBody>
      </p:sp>
    </p:spTree>
    <p:extLst>
      <p:ext uri="{BB962C8B-B14F-4D97-AF65-F5344CB8AC3E}">
        <p14:creationId xmlns:p14="http://schemas.microsoft.com/office/powerpoint/2010/main" val="451467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1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5852"/>
            <a:ext cx="10296525" cy="6846389"/>
          </a:xfrm>
          <a:prstGeom prst="rect">
            <a:avLst/>
          </a:prstGeom>
        </p:spPr>
      </p:pic>
    </p:spTree>
    <p:extLst>
      <p:ext uri="{BB962C8B-B14F-4D97-AF65-F5344CB8AC3E}">
        <p14:creationId xmlns:p14="http://schemas.microsoft.com/office/powerpoint/2010/main" val="426615851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41920975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56"/>
            <a:ext cx="10296525" cy="6846094"/>
          </a:xfrm>
          <a:prstGeom prst="rect">
            <a:avLst/>
          </a:prstGeom>
        </p:spPr>
      </p:pic>
      <p:sp>
        <p:nvSpPr>
          <p:cNvPr id="5" name="Textfeld 4"/>
          <p:cNvSpPr txBox="1"/>
          <p:nvPr/>
        </p:nvSpPr>
        <p:spPr>
          <a:xfrm>
            <a:off x="142875" y="5991225"/>
            <a:ext cx="2682466" cy="400110"/>
          </a:xfrm>
          <a:prstGeom prst="rect">
            <a:avLst/>
          </a:prstGeom>
          <a:noFill/>
        </p:spPr>
        <p:txBody>
          <a:bodyPr wrap="none" rtlCol="0">
            <a:spAutoFit/>
          </a:bodyPr>
          <a:lstStyle/>
          <a:p>
            <a:r>
              <a:rPr lang="de-DE" sz="2000" dirty="0" smtClean="0">
                <a:solidFill>
                  <a:schemeClr val="bg1"/>
                </a:solidFill>
              </a:rPr>
              <a:t>Bützow- Güstrow- Kanal</a:t>
            </a:r>
            <a:endParaRPr lang="de-DE" sz="2000" dirty="0">
              <a:solidFill>
                <a:schemeClr val="bg1"/>
              </a:solidFill>
            </a:endParaRPr>
          </a:p>
        </p:txBody>
      </p:sp>
    </p:spTree>
    <p:extLst>
      <p:ext uri="{BB962C8B-B14F-4D97-AF65-F5344CB8AC3E}">
        <p14:creationId xmlns:p14="http://schemas.microsoft.com/office/powerpoint/2010/main" val="246583288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345" y="2524918"/>
            <a:ext cx="5903341" cy="3925094"/>
          </a:xfrm>
          <a:prstGeom prst="rect">
            <a:avLst/>
          </a:prstGeom>
        </p:spPr>
      </p:pic>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5920" y="296068"/>
            <a:ext cx="5836730" cy="3880805"/>
          </a:xfrm>
          <a:prstGeom prst="rect">
            <a:avLst/>
          </a:prstGeom>
        </p:spPr>
      </p:pic>
      <p:sp>
        <p:nvSpPr>
          <p:cNvPr id="4" name="Textfeld 3"/>
          <p:cNvSpPr txBox="1"/>
          <p:nvPr/>
        </p:nvSpPr>
        <p:spPr>
          <a:xfrm>
            <a:off x="1110518" y="819150"/>
            <a:ext cx="2193229" cy="523220"/>
          </a:xfrm>
          <a:prstGeom prst="rect">
            <a:avLst/>
          </a:prstGeom>
          <a:noFill/>
        </p:spPr>
        <p:txBody>
          <a:bodyPr wrap="none" rtlCol="0">
            <a:spAutoFit/>
          </a:bodyPr>
          <a:lstStyle/>
          <a:p>
            <a:r>
              <a:rPr lang="de-DE" sz="2800" dirty="0" smtClean="0"/>
              <a:t>JH in Güstrow</a:t>
            </a:r>
            <a:endParaRPr lang="de-DE" sz="2800" dirty="0"/>
          </a:p>
        </p:txBody>
      </p:sp>
    </p:spTree>
    <p:extLst>
      <p:ext uri="{BB962C8B-B14F-4D97-AF65-F5344CB8AC3E}">
        <p14:creationId xmlns:p14="http://schemas.microsoft.com/office/powerpoint/2010/main" val="76811849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56"/>
            <a:ext cx="10296525" cy="6846094"/>
          </a:xfrm>
          <a:prstGeom prst="rect">
            <a:avLst/>
          </a:prstGeom>
        </p:spPr>
      </p:pic>
      <p:sp>
        <p:nvSpPr>
          <p:cNvPr id="3" name="Textfeld 2"/>
          <p:cNvSpPr txBox="1"/>
          <p:nvPr/>
        </p:nvSpPr>
        <p:spPr>
          <a:xfrm>
            <a:off x="6551470" y="241080"/>
            <a:ext cx="3477299" cy="523220"/>
          </a:xfrm>
          <a:prstGeom prst="rect">
            <a:avLst/>
          </a:prstGeom>
          <a:noFill/>
        </p:spPr>
        <p:txBody>
          <a:bodyPr wrap="none" rtlCol="0">
            <a:spAutoFit/>
          </a:bodyPr>
          <a:lstStyle/>
          <a:p>
            <a:r>
              <a:rPr lang="de-DE" sz="2800" dirty="0" smtClean="0"/>
              <a:t>Das Güstrower Schloss</a:t>
            </a:r>
            <a:endParaRPr lang="de-DE" sz="2800" dirty="0"/>
          </a:p>
        </p:txBody>
      </p:sp>
      <p:sp>
        <p:nvSpPr>
          <p:cNvPr id="4" name="Rechteck 3"/>
          <p:cNvSpPr/>
          <p:nvPr/>
        </p:nvSpPr>
        <p:spPr>
          <a:xfrm>
            <a:off x="367846" y="5622693"/>
            <a:ext cx="5146675" cy="892552"/>
          </a:xfrm>
          <a:prstGeom prst="rect">
            <a:avLst/>
          </a:prstGeom>
        </p:spPr>
        <p:txBody>
          <a:bodyPr>
            <a:spAutoFit/>
          </a:bodyPr>
          <a:lstStyle/>
          <a:p>
            <a:r>
              <a:rPr lang="de-DE" sz="2800" b="1" dirty="0">
                <a:solidFill>
                  <a:schemeClr val="bg1"/>
                </a:solidFill>
                <a:latin typeface="Adobe Garamond Pro" panose="02020502060506020403" pitchFamily="18" charset="0"/>
              </a:rPr>
              <a:t>Tag </a:t>
            </a:r>
            <a:r>
              <a:rPr lang="de-DE" sz="2800" b="1" dirty="0" smtClean="0">
                <a:solidFill>
                  <a:schemeClr val="bg1"/>
                </a:solidFill>
                <a:latin typeface="Adobe Garamond Pro" panose="02020502060506020403" pitchFamily="18" charset="0"/>
              </a:rPr>
              <a:t>4: Güstrow – Waren (Müritz)</a:t>
            </a:r>
          </a:p>
          <a:p>
            <a:r>
              <a:rPr lang="de-DE" sz="2400" b="1" dirty="0">
                <a:solidFill>
                  <a:schemeClr val="bg1"/>
                </a:solidFill>
                <a:latin typeface="Adobe Garamond Pro" panose="02020502060506020403" pitchFamily="18" charset="0"/>
              </a:rPr>
              <a:t>u</a:t>
            </a:r>
            <a:r>
              <a:rPr lang="de-DE" sz="2400" b="1" dirty="0" smtClean="0">
                <a:solidFill>
                  <a:schemeClr val="bg1"/>
                </a:solidFill>
                <a:latin typeface="Adobe Garamond Pro" panose="02020502060506020403" pitchFamily="18" charset="0"/>
              </a:rPr>
              <a:t>nd weiter mit dem Zug nach Berlin</a:t>
            </a:r>
            <a:endParaRPr lang="de-DE" sz="2400" b="1" dirty="0">
              <a:solidFill>
                <a:schemeClr val="bg1"/>
              </a:solidFill>
              <a:latin typeface="Adobe Garamond Pro" panose="02020502060506020403" pitchFamily="18" charset="0"/>
            </a:endParaRPr>
          </a:p>
        </p:txBody>
      </p:sp>
    </p:spTree>
    <p:extLst>
      <p:ext uri="{BB962C8B-B14F-4D97-AF65-F5344CB8AC3E}">
        <p14:creationId xmlns:p14="http://schemas.microsoft.com/office/powerpoint/2010/main" val="169534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0-#ppt_w/2"/>
                                          </p:val>
                                        </p:tav>
                                        <p:tav tm="100000">
                                          <p:val>
                                            <p:strVal val="#ppt_x"/>
                                          </p:val>
                                        </p:tav>
                                      </p:tavLst>
                                    </p:anim>
                                    <p:anim calcmode="lin" valueType="num">
                                      <p:cBhvr additive="base">
                                        <p:cTn id="8"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4" name="Textfeld 3"/>
          <p:cNvSpPr txBox="1"/>
          <p:nvPr/>
        </p:nvSpPr>
        <p:spPr>
          <a:xfrm>
            <a:off x="2780909" y="5734432"/>
            <a:ext cx="7330799" cy="830997"/>
          </a:xfrm>
          <a:prstGeom prst="rect">
            <a:avLst/>
          </a:prstGeom>
          <a:solidFill>
            <a:schemeClr val="bg1">
              <a:alpha val="75000"/>
            </a:schemeClr>
          </a:solidFill>
          <a:ln w="34925">
            <a:solidFill>
              <a:srgbClr val="333333"/>
            </a:solidFill>
          </a:ln>
        </p:spPr>
        <p:txBody>
          <a:bodyPr wrap="square" rtlCol="0">
            <a:spAutoFit/>
          </a:bodyPr>
          <a:lstStyle/>
          <a:p>
            <a:r>
              <a:rPr lang="de-DE" sz="2400" dirty="0"/>
              <a:t>Schloss Güstrow: Residenz Mecklenburgischer Herzöge </a:t>
            </a:r>
            <a:endParaRPr lang="de-DE" sz="2400" dirty="0" smtClean="0"/>
          </a:p>
          <a:p>
            <a:r>
              <a:rPr lang="de-DE" sz="2400" dirty="0" smtClean="0"/>
              <a:t>Bau im </a:t>
            </a:r>
            <a:r>
              <a:rPr lang="de-DE" sz="2400" dirty="0"/>
              <a:t>Stile der Renaissance </a:t>
            </a:r>
            <a:r>
              <a:rPr lang="de-DE" sz="2400" dirty="0" smtClean="0"/>
              <a:t>aus dem </a:t>
            </a:r>
            <a:r>
              <a:rPr lang="de-DE" sz="2400" dirty="0"/>
              <a:t>16. </a:t>
            </a:r>
            <a:r>
              <a:rPr lang="de-DE" sz="2400" dirty="0" smtClean="0"/>
              <a:t>Jahrhundert</a:t>
            </a:r>
            <a:endParaRPr lang="de-DE" sz="2400" dirty="0"/>
          </a:p>
        </p:txBody>
      </p:sp>
    </p:spTree>
    <p:extLst>
      <p:ext uri="{BB962C8B-B14F-4D97-AF65-F5344CB8AC3E}">
        <p14:creationId xmlns:p14="http://schemas.microsoft.com/office/powerpoint/2010/main" val="380685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452" y="0"/>
            <a:ext cx="10426977" cy="6932831"/>
          </a:xfrm>
          <a:prstGeom prst="rect">
            <a:avLst/>
          </a:prstGeom>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518400">
            <a:off x="8863660" y="389740"/>
            <a:ext cx="977402" cy="1115460"/>
          </a:xfrm>
          <a:prstGeom prst="rect">
            <a:avLst/>
          </a:prstGeom>
        </p:spPr>
      </p:pic>
      <p:sp>
        <p:nvSpPr>
          <p:cNvPr id="5" name="Textfeld 4"/>
          <p:cNvSpPr txBox="1"/>
          <p:nvPr/>
        </p:nvSpPr>
        <p:spPr>
          <a:xfrm>
            <a:off x="6775421" y="2449661"/>
            <a:ext cx="3257151" cy="4093428"/>
          </a:xfrm>
          <a:prstGeom prst="rect">
            <a:avLst/>
          </a:prstGeom>
          <a:solidFill>
            <a:schemeClr val="bg1">
              <a:alpha val="76000"/>
            </a:schemeClr>
          </a:solidFill>
        </p:spPr>
        <p:txBody>
          <a:bodyPr wrap="square" rtlCol="0">
            <a:spAutoFit/>
          </a:bodyPr>
          <a:lstStyle/>
          <a:p>
            <a:r>
              <a:rPr lang="de-DE" sz="2000" dirty="0" smtClean="0"/>
              <a:t>In </a:t>
            </a:r>
            <a:r>
              <a:rPr lang="de-DE" sz="2000" b="1" dirty="0" smtClean="0"/>
              <a:t>Güstrow</a:t>
            </a:r>
            <a:r>
              <a:rPr lang="de-DE" sz="2000" dirty="0" smtClean="0"/>
              <a:t> </a:t>
            </a:r>
            <a:r>
              <a:rPr lang="de-DE" sz="2000" dirty="0"/>
              <a:t>muss schon um </a:t>
            </a:r>
            <a:r>
              <a:rPr lang="de-DE" sz="2000" dirty="0" smtClean="0"/>
              <a:t>1100 eine Siedlung  </a:t>
            </a:r>
            <a:r>
              <a:rPr lang="de-DE" sz="2000" dirty="0"/>
              <a:t>bestanden </a:t>
            </a:r>
            <a:r>
              <a:rPr lang="de-DE" sz="2000" dirty="0" smtClean="0"/>
              <a:t>haben. </a:t>
            </a:r>
            <a:br>
              <a:rPr lang="de-DE" sz="2000" dirty="0" smtClean="0"/>
            </a:br>
            <a:r>
              <a:rPr lang="de-DE" sz="2000" dirty="0" smtClean="0"/>
              <a:t>Fürst </a:t>
            </a:r>
            <a:r>
              <a:rPr lang="de-DE" sz="2000" dirty="0"/>
              <a:t>Heinrich von Rostock (Heinrich Borwin II</a:t>
            </a:r>
            <a:r>
              <a:rPr lang="de-DE" sz="2000" dirty="0" smtClean="0"/>
              <a:t>.) gründete </a:t>
            </a:r>
            <a:r>
              <a:rPr lang="de-DE" sz="2000" dirty="0"/>
              <a:t>die Stadt Güstrow um 1219 bis 1226 und verlieh ihr das Schweriner </a:t>
            </a:r>
            <a:r>
              <a:rPr lang="de-DE" sz="2000" dirty="0" smtClean="0"/>
              <a:t>Stadtrecht. Er stiftete den </a:t>
            </a:r>
            <a:r>
              <a:rPr lang="de-DE" sz="2000" dirty="0"/>
              <a:t>Dom als </a:t>
            </a:r>
            <a:r>
              <a:rPr lang="de-DE" sz="2000" dirty="0" smtClean="0"/>
              <a:t>Kollegiatkirche. 1552 </a:t>
            </a:r>
            <a:r>
              <a:rPr lang="de-DE" sz="2000" dirty="0"/>
              <a:t>wurde </a:t>
            </a:r>
            <a:r>
              <a:rPr lang="de-DE" sz="2000" dirty="0" smtClean="0"/>
              <a:t>im Zuge der Reformation im </a:t>
            </a:r>
            <a:r>
              <a:rPr lang="de-DE" sz="2000" dirty="0"/>
              <a:t>Dom die letzte katholische Messe </a:t>
            </a:r>
            <a:r>
              <a:rPr lang="de-DE" sz="2000" dirty="0" smtClean="0"/>
              <a:t>gefeiert</a:t>
            </a:r>
            <a:endParaRPr lang="de-DE" sz="2000" dirty="0"/>
          </a:p>
        </p:txBody>
      </p:sp>
    </p:spTree>
    <p:extLst>
      <p:ext uri="{BB962C8B-B14F-4D97-AF65-F5344CB8AC3E}">
        <p14:creationId xmlns:p14="http://schemas.microsoft.com/office/powerpoint/2010/main" val="295343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78052" y="1285248"/>
            <a:ext cx="6318620" cy="4201209"/>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210094" y="1289025"/>
            <a:ext cx="6341167" cy="4216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68611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23305" y="1636152"/>
            <a:ext cx="5657671" cy="3761749"/>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911849" y="2043099"/>
            <a:ext cx="5168814" cy="34367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03828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5"/>
            <a:ext cx="10296525" cy="6846093"/>
          </a:xfrm>
          <a:prstGeom prst="rect">
            <a:avLst/>
          </a:prstGeom>
        </p:spPr>
      </p:pic>
      <p:sp>
        <p:nvSpPr>
          <p:cNvPr id="4" name="Textfeld 3"/>
          <p:cNvSpPr txBox="1"/>
          <p:nvPr/>
        </p:nvSpPr>
        <p:spPr>
          <a:xfrm>
            <a:off x="4120859" y="5717431"/>
            <a:ext cx="5869854" cy="954107"/>
          </a:xfrm>
          <a:prstGeom prst="rect">
            <a:avLst/>
          </a:prstGeom>
          <a:solidFill>
            <a:schemeClr val="bg1">
              <a:alpha val="73000"/>
            </a:schemeClr>
          </a:solidFill>
        </p:spPr>
        <p:txBody>
          <a:bodyPr wrap="square" rtlCol="0">
            <a:spAutoFit/>
          </a:bodyPr>
          <a:lstStyle/>
          <a:p>
            <a:r>
              <a:rPr lang="de-DE" sz="2800" dirty="0" smtClean="0"/>
              <a:t>… der Bau mit Giebel und Inschrift hat die Zeiten überdauert</a:t>
            </a:r>
            <a:endParaRPr lang="de-DE" sz="2800" dirty="0"/>
          </a:p>
        </p:txBody>
      </p:sp>
    </p:spTree>
    <p:extLst>
      <p:ext uri="{BB962C8B-B14F-4D97-AF65-F5344CB8AC3E}">
        <p14:creationId xmlns:p14="http://schemas.microsoft.com/office/powerpoint/2010/main" val="112912354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5" name="Textfeld 4"/>
          <p:cNvSpPr txBox="1"/>
          <p:nvPr/>
        </p:nvSpPr>
        <p:spPr>
          <a:xfrm>
            <a:off x="569626" y="5801193"/>
            <a:ext cx="3651577" cy="584775"/>
          </a:xfrm>
          <a:prstGeom prst="rect">
            <a:avLst/>
          </a:prstGeom>
          <a:noFill/>
        </p:spPr>
        <p:txBody>
          <a:bodyPr wrap="none" rtlCol="0">
            <a:spAutoFit/>
          </a:bodyPr>
          <a:lstStyle/>
          <a:p>
            <a:r>
              <a:rPr lang="de-DE" sz="3200" dirty="0" smtClean="0">
                <a:solidFill>
                  <a:schemeClr val="bg1"/>
                </a:solidFill>
              </a:rPr>
              <a:t>Der Dom zu Güstrow</a:t>
            </a:r>
            <a:endParaRPr lang="de-DE" sz="3200" dirty="0">
              <a:solidFill>
                <a:schemeClr val="bg1"/>
              </a:solidFill>
            </a:endParaRPr>
          </a:p>
        </p:txBody>
      </p:sp>
    </p:spTree>
    <p:extLst>
      <p:ext uri="{BB962C8B-B14F-4D97-AF65-F5344CB8AC3E}">
        <p14:creationId xmlns:p14="http://schemas.microsoft.com/office/powerpoint/2010/main" val="344229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Mecklenburg 009"/>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2836104" y="1271265"/>
            <a:ext cx="6429726" cy="4275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feld 1"/>
          <p:cNvSpPr txBox="1"/>
          <p:nvPr/>
        </p:nvSpPr>
        <p:spPr>
          <a:xfrm>
            <a:off x="417251" y="5175681"/>
            <a:ext cx="3249228" cy="1474121"/>
          </a:xfrm>
          <a:prstGeom prst="rect">
            <a:avLst/>
          </a:prstGeom>
          <a:noFill/>
        </p:spPr>
        <p:txBody>
          <a:bodyPr wrap="square" rtlCol="0">
            <a:spAutoFit/>
          </a:bodyPr>
          <a:lstStyle/>
          <a:p>
            <a:r>
              <a:rPr lang="de-DE" dirty="0"/>
              <a:t>Reiterstandbild Fürst </a:t>
            </a:r>
            <a:r>
              <a:rPr lang="de-DE" dirty="0" err="1"/>
              <a:t>Niklot</a:t>
            </a:r>
            <a:r>
              <a:rPr lang="de-DE" dirty="0"/>
              <a:t> I., Stammvater der Herzöge und Großherzöge von Mecklenburg in der </a:t>
            </a:r>
            <a:r>
              <a:rPr lang="de-DE" dirty="0" smtClean="0"/>
              <a:t>Frontfassade des Schlosses</a:t>
            </a:r>
            <a:endParaRPr lang="de-DE" dirty="0"/>
          </a:p>
        </p:txBody>
      </p:sp>
    </p:spTree>
    <p:extLst>
      <p:ext uri="{BB962C8B-B14F-4D97-AF65-F5344CB8AC3E}">
        <p14:creationId xmlns:p14="http://schemas.microsoft.com/office/powerpoint/2010/main" val="9293130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77007" y="1222823"/>
            <a:ext cx="6230833" cy="4142841"/>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5274" y="649775"/>
            <a:ext cx="4971237" cy="3305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feld 8"/>
          <p:cNvSpPr txBox="1"/>
          <p:nvPr/>
        </p:nvSpPr>
        <p:spPr>
          <a:xfrm>
            <a:off x="4931765" y="4470668"/>
            <a:ext cx="4991723" cy="1938992"/>
          </a:xfrm>
          <a:prstGeom prst="rect">
            <a:avLst/>
          </a:prstGeom>
          <a:noFill/>
        </p:spPr>
        <p:txBody>
          <a:bodyPr wrap="square" rtlCol="0">
            <a:spAutoFit/>
          </a:bodyPr>
          <a:lstStyle/>
          <a:p>
            <a:r>
              <a:rPr lang="de-DE" sz="2400" dirty="0"/>
              <a:t>Der </a:t>
            </a:r>
            <a:r>
              <a:rPr lang="de-DE" sz="2400" b="1" dirty="0"/>
              <a:t>Güstrower</a:t>
            </a:r>
            <a:r>
              <a:rPr lang="de-DE" sz="2400" dirty="0"/>
              <a:t> </a:t>
            </a:r>
            <a:r>
              <a:rPr lang="de-DE" sz="2400" b="1" dirty="0"/>
              <a:t>Dom</a:t>
            </a:r>
            <a:r>
              <a:rPr lang="de-DE" sz="2400" dirty="0"/>
              <a:t> wurde 1226 gestiftet und 1335 geweiht. 1568 wurde er evangelische Hofkirche und Grablege für das Güstrower Fürstenhaus bis </a:t>
            </a:r>
            <a:r>
              <a:rPr lang="de-DE" sz="2400" dirty="0" smtClean="0"/>
              <a:t>1695</a:t>
            </a:r>
            <a:endParaRPr lang="de-DE" sz="2400" dirty="0"/>
          </a:p>
        </p:txBody>
      </p:sp>
    </p:spTree>
    <p:extLst>
      <p:ext uri="{BB962C8B-B14F-4D97-AF65-F5344CB8AC3E}">
        <p14:creationId xmlns:p14="http://schemas.microsoft.com/office/powerpoint/2010/main" val="36087239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253536329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577"/>
            <a:ext cx="10403174" cy="6931115"/>
          </a:xfrm>
          <a:prstGeom prst="rect">
            <a:avLst/>
          </a:prstGeom>
        </p:spPr>
      </p:pic>
      <p:sp>
        <p:nvSpPr>
          <p:cNvPr id="5" name="Textfeld 4"/>
          <p:cNvSpPr txBox="1"/>
          <p:nvPr/>
        </p:nvSpPr>
        <p:spPr>
          <a:xfrm>
            <a:off x="203958" y="4901784"/>
            <a:ext cx="3507698" cy="1815882"/>
          </a:xfrm>
          <a:prstGeom prst="rect">
            <a:avLst/>
          </a:prstGeom>
          <a:noFill/>
        </p:spPr>
        <p:txBody>
          <a:bodyPr wrap="square" rtlCol="0">
            <a:spAutoFit/>
          </a:bodyPr>
          <a:lstStyle/>
          <a:p>
            <a:r>
              <a:rPr lang="de-DE" sz="2800" dirty="0" smtClean="0">
                <a:solidFill>
                  <a:schemeClr val="bg1"/>
                </a:solidFill>
              </a:rPr>
              <a:t>Spätgotischer Flügelaltar :</a:t>
            </a:r>
          </a:p>
          <a:p>
            <a:r>
              <a:rPr lang="de-DE" sz="2800" dirty="0" smtClean="0">
                <a:solidFill>
                  <a:schemeClr val="bg1"/>
                </a:solidFill>
              </a:rPr>
              <a:t>um 1500 in den Dom gekommen</a:t>
            </a:r>
            <a:endParaRPr lang="de-DE" sz="2800" dirty="0">
              <a:solidFill>
                <a:schemeClr val="bg1"/>
              </a:solidFill>
            </a:endParaRPr>
          </a:p>
        </p:txBody>
      </p:sp>
    </p:spTree>
    <p:extLst>
      <p:ext uri="{BB962C8B-B14F-4D97-AF65-F5344CB8AC3E}">
        <p14:creationId xmlns:p14="http://schemas.microsoft.com/office/powerpoint/2010/main" val="2225379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577"/>
            <a:ext cx="10403174" cy="6931115"/>
          </a:xfrm>
          <a:prstGeom prst="rect">
            <a:avLst/>
          </a:prstGeom>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220293" y="682182"/>
            <a:ext cx="7674244" cy="51025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feld 4"/>
          <p:cNvSpPr txBox="1"/>
          <p:nvPr/>
        </p:nvSpPr>
        <p:spPr>
          <a:xfrm>
            <a:off x="203958" y="4901784"/>
            <a:ext cx="3507698" cy="1815882"/>
          </a:xfrm>
          <a:prstGeom prst="rect">
            <a:avLst/>
          </a:prstGeom>
          <a:noFill/>
        </p:spPr>
        <p:txBody>
          <a:bodyPr wrap="square" rtlCol="0">
            <a:spAutoFit/>
          </a:bodyPr>
          <a:lstStyle/>
          <a:p>
            <a:r>
              <a:rPr lang="de-DE" sz="2800" dirty="0" smtClean="0">
                <a:solidFill>
                  <a:schemeClr val="bg1"/>
                </a:solidFill>
              </a:rPr>
              <a:t>Spätgotischer Flügelaltar :</a:t>
            </a:r>
          </a:p>
          <a:p>
            <a:r>
              <a:rPr lang="de-DE" sz="2800" dirty="0" smtClean="0">
                <a:solidFill>
                  <a:schemeClr val="bg1"/>
                </a:solidFill>
              </a:rPr>
              <a:t>um 1500 in den Dom gekommen</a:t>
            </a:r>
            <a:endParaRPr lang="de-DE" sz="2800" dirty="0">
              <a:solidFill>
                <a:schemeClr val="bg1"/>
              </a:solidFill>
            </a:endParaRPr>
          </a:p>
        </p:txBody>
      </p:sp>
    </p:spTree>
    <p:extLst>
      <p:ext uri="{BB962C8B-B14F-4D97-AF65-F5344CB8AC3E}">
        <p14:creationId xmlns:p14="http://schemas.microsoft.com/office/powerpoint/2010/main" val="125139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45508" y="1498402"/>
            <a:ext cx="6160804" cy="4096279"/>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500887" y="1312782"/>
            <a:ext cx="5052977" cy="3359692"/>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5347529" y="5771212"/>
            <a:ext cx="4988866" cy="523220"/>
          </a:xfrm>
          <a:prstGeom prst="rect">
            <a:avLst/>
          </a:prstGeom>
          <a:noFill/>
        </p:spPr>
        <p:txBody>
          <a:bodyPr wrap="none" rtlCol="0">
            <a:spAutoFit/>
          </a:bodyPr>
          <a:lstStyle/>
          <a:p>
            <a:r>
              <a:rPr lang="de-DE" sz="2800" dirty="0" smtClean="0"/>
              <a:t>Ernst Barlach – Der Schwebende </a:t>
            </a:r>
            <a:endParaRPr lang="de-DE" sz="2800" dirty="0"/>
          </a:p>
        </p:txBody>
      </p:sp>
    </p:spTree>
    <p:extLst>
      <p:ext uri="{BB962C8B-B14F-4D97-AF65-F5344CB8AC3E}">
        <p14:creationId xmlns:p14="http://schemas.microsoft.com/office/powerpoint/2010/main" val="270793410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45508" y="1498402"/>
            <a:ext cx="6160804" cy="4096279"/>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500887" y="1312782"/>
            <a:ext cx="5052977" cy="3359692"/>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5347529" y="5771212"/>
            <a:ext cx="4988866" cy="523220"/>
          </a:xfrm>
          <a:prstGeom prst="rect">
            <a:avLst/>
          </a:prstGeom>
          <a:noFill/>
        </p:spPr>
        <p:txBody>
          <a:bodyPr wrap="none" rtlCol="0">
            <a:spAutoFit/>
          </a:bodyPr>
          <a:lstStyle/>
          <a:p>
            <a:r>
              <a:rPr lang="de-DE" sz="2800" dirty="0" smtClean="0"/>
              <a:t>Ernst Barlach – Der Schwebende </a:t>
            </a:r>
            <a:endParaRPr lang="de-DE" sz="2800" dirty="0"/>
          </a:p>
        </p:txBody>
      </p:sp>
      <p:sp>
        <p:nvSpPr>
          <p:cNvPr id="9" name="Textfeld 8"/>
          <p:cNvSpPr txBox="1"/>
          <p:nvPr/>
        </p:nvSpPr>
        <p:spPr>
          <a:xfrm>
            <a:off x="122259" y="186429"/>
            <a:ext cx="4000519" cy="4154984"/>
          </a:xfrm>
          <a:prstGeom prst="rect">
            <a:avLst/>
          </a:prstGeom>
          <a:solidFill>
            <a:schemeClr val="bg1">
              <a:alpha val="75000"/>
            </a:schemeClr>
          </a:solidFill>
          <a:ln w="31750">
            <a:solidFill>
              <a:srgbClr val="333333"/>
            </a:solidFill>
          </a:ln>
        </p:spPr>
        <p:txBody>
          <a:bodyPr wrap="square" rtlCol="0">
            <a:spAutoFit/>
          </a:bodyPr>
          <a:lstStyle/>
          <a:p>
            <a:r>
              <a:rPr lang="de-DE" sz="2400" b="1" dirty="0" smtClean="0"/>
              <a:t>Der </a:t>
            </a:r>
            <a:r>
              <a:rPr lang="de-DE" sz="2400" b="1" dirty="0"/>
              <a:t>Schwebende</a:t>
            </a:r>
            <a:r>
              <a:rPr lang="de-DE" sz="2400" dirty="0"/>
              <a:t>, ein Ehrenmal für die Opfer des 1. Weltkrieges. 1927 hat Barlach dieses Werk für den Dom </a:t>
            </a:r>
            <a:r>
              <a:rPr lang="de-DE" sz="2400" dirty="0" smtClean="0"/>
              <a:t>geschaffen.</a:t>
            </a:r>
            <a:br>
              <a:rPr lang="de-DE" sz="2400" dirty="0" smtClean="0"/>
            </a:br>
            <a:r>
              <a:rPr lang="de-DE" sz="2400" dirty="0" smtClean="0"/>
              <a:t>1937 wurde </a:t>
            </a:r>
            <a:r>
              <a:rPr lang="de-DE" sz="2400" dirty="0"/>
              <a:t>der Schwebende als "entartete Kunst" aus dem Dom entfernt und später </a:t>
            </a:r>
            <a:r>
              <a:rPr lang="de-DE" sz="2400" dirty="0" smtClean="0"/>
              <a:t>eingeschmolzen</a:t>
            </a:r>
            <a:r>
              <a:rPr lang="de-DE" sz="2400" dirty="0"/>
              <a:t>. 1953 kam ein neuer </a:t>
            </a:r>
            <a:r>
              <a:rPr lang="de-DE" sz="2400" dirty="0" smtClean="0"/>
              <a:t>Guss </a:t>
            </a:r>
            <a:r>
              <a:rPr lang="de-DE" sz="2400" dirty="0"/>
              <a:t>wieder in den Dom</a:t>
            </a:r>
            <a:r>
              <a:rPr lang="de-DE" sz="2400" dirty="0" smtClean="0"/>
              <a:t>.</a:t>
            </a:r>
            <a:endParaRPr lang="de-DE" sz="2400" dirty="0"/>
          </a:p>
        </p:txBody>
      </p:sp>
    </p:spTree>
    <p:extLst>
      <p:ext uri="{BB962C8B-B14F-4D97-AF65-F5344CB8AC3E}">
        <p14:creationId xmlns:p14="http://schemas.microsoft.com/office/powerpoint/2010/main" val="127183306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424436" y="1325161"/>
            <a:ext cx="5851186" cy="3890416"/>
          </a:xfrm>
          <a:prstGeom prst="rect">
            <a:avLst/>
          </a:prstGeom>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4730" y="1275245"/>
            <a:ext cx="5911148" cy="3930285"/>
          </a:xfrm>
          <a:prstGeom prst="rect">
            <a:avLst/>
          </a:prstGeom>
        </p:spPr>
      </p:pic>
      <p:sp>
        <p:nvSpPr>
          <p:cNvPr id="5" name="Textfeld 4"/>
          <p:cNvSpPr txBox="1"/>
          <p:nvPr/>
        </p:nvSpPr>
        <p:spPr>
          <a:xfrm>
            <a:off x="181470" y="6257517"/>
            <a:ext cx="5276957" cy="461665"/>
          </a:xfrm>
          <a:prstGeom prst="rect">
            <a:avLst/>
          </a:prstGeom>
          <a:noFill/>
        </p:spPr>
        <p:txBody>
          <a:bodyPr wrap="none" rtlCol="0">
            <a:spAutoFit/>
          </a:bodyPr>
          <a:lstStyle/>
          <a:p>
            <a:r>
              <a:rPr lang="de-DE" sz="2400" dirty="0" smtClean="0"/>
              <a:t>Jakobus – in einer lutherischen Kirche (?)</a:t>
            </a:r>
            <a:endParaRPr lang="de-DE" sz="2400" dirty="0"/>
          </a:p>
        </p:txBody>
      </p:sp>
      <p:sp>
        <p:nvSpPr>
          <p:cNvPr id="6" name="Textfeld 5"/>
          <p:cNvSpPr txBox="1"/>
          <p:nvPr/>
        </p:nvSpPr>
        <p:spPr>
          <a:xfrm>
            <a:off x="6430780" y="6257517"/>
            <a:ext cx="3492623" cy="461665"/>
          </a:xfrm>
          <a:prstGeom prst="rect">
            <a:avLst/>
          </a:prstGeom>
          <a:noFill/>
        </p:spPr>
        <p:txBody>
          <a:bodyPr wrap="none" rtlCol="0">
            <a:spAutoFit/>
          </a:bodyPr>
          <a:lstStyle/>
          <a:p>
            <a:r>
              <a:rPr lang="de-DE" sz="2400" dirty="0" smtClean="0"/>
              <a:t>.. an einem Säulenpfeiler…</a:t>
            </a:r>
            <a:endParaRPr lang="de-DE" sz="2400" dirty="0"/>
          </a:p>
        </p:txBody>
      </p:sp>
    </p:spTree>
    <p:extLst>
      <p:ext uri="{BB962C8B-B14F-4D97-AF65-F5344CB8AC3E}">
        <p14:creationId xmlns:p14="http://schemas.microsoft.com/office/powerpoint/2010/main" val="230237853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269066908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335038577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505096" y="511414"/>
            <a:ext cx="3913293" cy="6001643"/>
          </a:xfrm>
          <a:prstGeom prst="rect">
            <a:avLst/>
          </a:prstGeom>
          <a:solidFill>
            <a:schemeClr val="bg1">
              <a:alpha val="79000"/>
            </a:schemeClr>
          </a:solidFill>
        </p:spPr>
        <p:txBody>
          <a:bodyPr wrap="square" rtlCol="0">
            <a:spAutoFit/>
          </a:bodyPr>
          <a:lstStyle/>
          <a:p>
            <a:r>
              <a:rPr lang="de-DE" sz="2400" b="1" dirty="0" err="1" smtClean="0"/>
              <a:t>Gertrudenkapelle</a:t>
            </a:r>
            <a:r>
              <a:rPr lang="de-DE" sz="2400" b="1" dirty="0" smtClean="0"/>
              <a:t> </a:t>
            </a:r>
            <a:br>
              <a:rPr lang="de-DE" sz="2400" b="1" dirty="0" smtClean="0"/>
            </a:br>
            <a:r>
              <a:rPr lang="de-DE" sz="2400" dirty="0" smtClean="0"/>
              <a:t/>
            </a:r>
            <a:br>
              <a:rPr lang="de-DE" sz="2400" dirty="0" smtClean="0"/>
            </a:br>
            <a:r>
              <a:rPr lang="de-DE" sz="2400" dirty="0" smtClean="0"/>
              <a:t>Museum mit Werken von </a:t>
            </a:r>
            <a:r>
              <a:rPr lang="de-DE" sz="2400" b="1" dirty="0" smtClean="0"/>
              <a:t>Ernst Barlach </a:t>
            </a:r>
            <a:r>
              <a:rPr lang="de-DE" sz="2400" dirty="0" smtClean="0"/>
              <a:t>(</a:t>
            </a:r>
            <a:r>
              <a:rPr lang="de-DE" sz="2400" b="1" dirty="0" smtClean="0"/>
              <a:t> </a:t>
            </a:r>
            <a:r>
              <a:rPr lang="de-DE" sz="2400" dirty="0" smtClean="0"/>
              <a:t>1870-1938)</a:t>
            </a:r>
          </a:p>
          <a:p>
            <a:r>
              <a:rPr lang="de-DE" sz="2400" dirty="0" smtClean="0"/>
              <a:t>Ernst Barlach  war ein in Güstrow lebender deutscher </a:t>
            </a:r>
            <a:r>
              <a:rPr lang="de-DE" sz="2400" dirty="0"/>
              <a:t>Bildhauer, Schriftsteller und Zeichner. Barlach ist besonders bekannt für seine Holzplastiken und </a:t>
            </a:r>
            <a:r>
              <a:rPr lang="de-DE" sz="2400" dirty="0" smtClean="0"/>
              <a:t>Bronzen. Als expressionistischer Künstler wurde er von der </a:t>
            </a:r>
            <a:r>
              <a:rPr lang="de-DE" sz="2400" dirty="0" err="1" smtClean="0"/>
              <a:t>NsdAP</a:t>
            </a:r>
            <a:r>
              <a:rPr lang="de-DE" sz="2400" dirty="0" smtClean="0"/>
              <a:t> als „entartet“ eingestuft und sein Werke wurden aus den Museen und Kirchen entfernt.</a:t>
            </a:r>
            <a:endParaRPr lang="de-DE" sz="2400" dirty="0"/>
          </a:p>
        </p:txBody>
      </p:sp>
    </p:spTree>
    <p:extLst>
      <p:ext uri="{BB962C8B-B14F-4D97-AF65-F5344CB8AC3E}">
        <p14:creationId xmlns:p14="http://schemas.microsoft.com/office/powerpoint/2010/main" val="17696873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Mecklenburg 015"/>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rot="5400000">
            <a:off x="4521993" y="1416893"/>
            <a:ext cx="5961681" cy="4013851"/>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pic>
        <p:nvPicPr>
          <p:cNvPr id="4" name="Grafik 3" descr="Mecklenburg 014"/>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5400000">
            <a:off x="-228808" y="1453182"/>
            <a:ext cx="6029667" cy="4009260"/>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592660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686240" y="1243525"/>
            <a:ext cx="6183345" cy="4111267"/>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4140" y="1120975"/>
            <a:ext cx="5044762" cy="4362138"/>
          </a:xfrm>
          <a:prstGeom prst="rect">
            <a:avLst/>
          </a:prstGeom>
          <a:ln>
            <a:noFill/>
          </a:ln>
          <a:effectLst>
            <a:outerShdw blurRad="292100" dist="139700" dir="2700000" algn="tl" rotWithShape="0">
              <a:srgbClr val="333333">
                <a:alpha val="65000"/>
              </a:srgbClr>
            </a:outerShdw>
          </a:effectLst>
        </p:spPr>
      </p:pic>
      <p:sp>
        <p:nvSpPr>
          <p:cNvPr id="4" name="Rechteck 3"/>
          <p:cNvSpPr/>
          <p:nvPr/>
        </p:nvSpPr>
        <p:spPr>
          <a:xfrm>
            <a:off x="5804031" y="5824425"/>
            <a:ext cx="3033074" cy="523220"/>
          </a:xfrm>
          <a:prstGeom prst="rect">
            <a:avLst/>
          </a:prstGeom>
        </p:spPr>
        <p:txBody>
          <a:bodyPr wrap="none">
            <a:spAutoFit/>
          </a:bodyPr>
          <a:lstStyle/>
          <a:p>
            <a:r>
              <a:rPr lang="de-DE" sz="2800" dirty="0">
                <a:solidFill>
                  <a:schemeClr val="bg1"/>
                </a:solidFill>
              </a:rPr>
              <a:t>Mutter Erde (1920)</a:t>
            </a:r>
          </a:p>
        </p:txBody>
      </p:sp>
      <p:sp>
        <p:nvSpPr>
          <p:cNvPr id="5" name="Textfeld 4"/>
          <p:cNvSpPr txBox="1"/>
          <p:nvPr/>
        </p:nvSpPr>
        <p:spPr>
          <a:xfrm>
            <a:off x="878210" y="5981104"/>
            <a:ext cx="3984809" cy="523220"/>
          </a:xfrm>
          <a:prstGeom prst="rect">
            <a:avLst/>
          </a:prstGeom>
          <a:noFill/>
        </p:spPr>
        <p:txBody>
          <a:bodyPr wrap="none" rtlCol="0">
            <a:spAutoFit/>
          </a:bodyPr>
          <a:lstStyle/>
          <a:p>
            <a:r>
              <a:rPr lang="de-DE" sz="2800" dirty="0" smtClean="0"/>
              <a:t>Tod und Leben ( 1916/17)</a:t>
            </a:r>
            <a:endParaRPr lang="de-DE" sz="2800" dirty="0"/>
          </a:p>
        </p:txBody>
      </p:sp>
    </p:spTree>
    <p:extLst>
      <p:ext uri="{BB962C8B-B14F-4D97-AF65-F5344CB8AC3E}">
        <p14:creationId xmlns:p14="http://schemas.microsoft.com/office/powerpoint/2010/main" val="31833155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389240" y="1194485"/>
            <a:ext cx="5781237" cy="4081289"/>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520701" y="1175297"/>
            <a:ext cx="5781240" cy="4119665"/>
          </a:xfrm>
          <a:prstGeom prst="rect">
            <a:avLst/>
          </a:prstGeom>
          <a:ln>
            <a:noFill/>
          </a:ln>
          <a:effectLst>
            <a:outerShdw blurRad="292100" dist="139700" dir="2700000" algn="tl" rotWithShape="0">
              <a:srgbClr val="333333">
                <a:alpha val="65000"/>
              </a:srgbClr>
            </a:outerShdw>
          </a:effectLst>
        </p:spPr>
      </p:pic>
      <p:sp>
        <p:nvSpPr>
          <p:cNvPr id="5" name="Rechteck 4"/>
          <p:cNvSpPr/>
          <p:nvPr/>
        </p:nvSpPr>
        <p:spPr>
          <a:xfrm>
            <a:off x="1019329" y="6164131"/>
            <a:ext cx="4227227" cy="523220"/>
          </a:xfrm>
          <a:prstGeom prst="rect">
            <a:avLst/>
          </a:prstGeom>
        </p:spPr>
        <p:txBody>
          <a:bodyPr wrap="square">
            <a:spAutoFit/>
          </a:bodyPr>
          <a:lstStyle/>
          <a:p>
            <a:r>
              <a:rPr lang="de-DE" sz="2800" dirty="0"/>
              <a:t>Frierendes </a:t>
            </a:r>
            <a:r>
              <a:rPr lang="de-DE" sz="2800" dirty="0" smtClean="0"/>
              <a:t>Mädchen, 1917</a:t>
            </a:r>
            <a:endParaRPr lang="de-DE" sz="2800" dirty="0"/>
          </a:p>
        </p:txBody>
      </p:sp>
      <p:sp>
        <p:nvSpPr>
          <p:cNvPr id="6" name="Rechteck 5"/>
          <p:cNvSpPr/>
          <p:nvPr/>
        </p:nvSpPr>
        <p:spPr>
          <a:xfrm>
            <a:off x="5810505" y="6164131"/>
            <a:ext cx="3687484" cy="523220"/>
          </a:xfrm>
          <a:prstGeom prst="rect">
            <a:avLst/>
          </a:prstGeom>
        </p:spPr>
        <p:txBody>
          <a:bodyPr wrap="none">
            <a:spAutoFit/>
          </a:bodyPr>
          <a:lstStyle/>
          <a:p>
            <a:r>
              <a:rPr lang="de-DE" sz="2800" dirty="0" smtClean="0"/>
              <a:t>Der Empfindsame, 1935</a:t>
            </a:r>
            <a:endParaRPr lang="de-DE" sz="2800" dirty="0"/>
          </a:p>
        </p:txBody>
      </p:sp>
    </p:spTree>
    <p:extLst>
      <p:ext uri="{BB962C8B-B14F-4D97-AF65-F5344CB8AC3E}">
        <p14:creationId xmlns:p14="http://schemas.microsoft.com/office/powerpoint/2010/main" val="376867190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097"/>
            <a:ext cx="10296525" cy="6846094"/>
          </a:xfrm>
          <a:prstGeom prst="rect">
            <a:avLst/>
          </a:prstGeom>
        </p:spPr>
      </p:pic>
      <p:sp>
        <p:nvSpPr>
          <p:cNvPr id="3" name="Textfeld 2"/>
          <p:cNvSpPr txBox="1"/>
          <p:nvPr/>
        </p:nvSpPr>
        <p:spPr>
          <a:xfrm>
            <a:off x="4111482" y="6292675"/>
            <a:ext cx="2813014" cy="523220"/>
          </a:xfrm>
          <a:prstGeom prst="rect">
            <a:avLst/>
          </a:prstGeom>
          <a:noFill/>
        </p:spPr>
        <p:txBody>
          <a:bodyPr wrap="none" rtlCol="0">
            <a:spAutoFit/>
          </a:bodyPr>
          <a:lstStyle/>
          <a:p>
            <a:r>
              <a:rPr lang="de-DE" sz="2800" dirty="0"/>
              <a:t>Der Bettler (1930)</a:t>
            </a:r>
          </a:p>
        </p:txBody>
      </p:sp>
      <p:sp>
        <p:nvSpPr>
          <p:cNvPr id="6" name="Textfeld 5"/>
          <p:cNvSpPr txBox="1"/>
          <p:nvPr/>
        </p:nvSpPr>
        <p:spPr>
          <a:xfrm>
            <a:off x="737017" y="6286777"/>
            <a:ext cx="2815451" cy="523220"/>
          </a:xfrm>
          <a:prstGeom prst="rect">
            <a:avLst/>
          </a:prstGeom>
          <a:noFill/>
        </p:spPr>
        <p:txBody>
          <a:bodyPr wrap="none" rtlCol="0">
            <a:spAutoFit/>
          </a:bodyPr>
          <a:lstStyle/>
          <a:p>
            <a:r>
              <a:rPr lang="de-DE" sz="2800" dirty="0"/>
              <a:t>Der </a:t>
            </a:r>
            <a:r>
              <a:rPr lang="de-DE" sz="2800" dirty="0" smtClean="0"/>
              <a:t>Sänger </a:t>
            </a:r>
            <a:r>
              <a:rPr lang="de-DE" sz="2800" dirty="0"/>
              <a:t>(</a:t>
            </a:r>
            <a:r>
              <a:rPr lang="de-DE" sz="2800" dirty="0" smtClean="0"/>
              <a:t>1931)</a:t>
            </a:r>
            <a:endParaRPr lang="de-DE" sz="2800" dirty="0"/>
          </a:p>
        </p:txBody>
      </p:sp>
      <p:sp>
        <p:nvSpPr>
          <p:cNvPr id="7" name="Textfeld 6"/>
          <p:cNvSpPr txBox="1"/>
          <p:nvPr/>
        </p:nvSpPr>
        <p:spPr>
          <a:xfrm>
            <a:off x="7227392" y="6286778"/>
            <a:ext cx="3235742" cy="954107"/>
          </a:xfrm>
          <a:prstGeom prst="rect">
            <a:avLst/>
          </a:prstGeom>
          <a:noFill/>
        </p:spPr>
        <p:txBody>
          <a:bodyPr wrap="square" rtlCol="0">
            <a:spAutoFit/>
          </a:bodyPr>
          <a:lstStyle/>
          <a:p>
            <a:r>
              <a:rPr lang="de-DE" sz="2800" dirty="0" smtClean="0"/>
              <a:t>Frau im Wind (1932)</a:t>
            </a:r>
            <a:endParaRPr lang="de-DE" sz="2800" dirty="0"/>
          </a:p>
          <a:p>
            <a:endParaRPr lang="de-DE" sz="2800" dirty="0"/>
          </a:p>
        </p:txBody>
      </p:sp>
    </p:spTree>
    <p:extLst>
      <p:ext uri="{BB962C8B-B14F-4D97-AF65-F5344CB8AC3E}">
        <p14:creationId xmlns:p14="http://schemas.microsoft.com/office/powerpoint/2010/main" val="176191985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441387" y="1184563"/>
            <a:ext cx="5942495" cy="4160203"/>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98245" y="1184584"/>
            <a:ext cx="5825998" cy="4066794"/>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1084350" y="6235912"/>
            <a:ext cx="3855992" cy="523220"/>
          </a:xfrm>
          <a:prstGeom prst="rect">
            <a:avLst/>
          </a:prstGeom>
          <a:noFill/>
        </p:spPr>
        <p:txBody>
          <a:bodyPr wrap="none" rtlCol="0">
            <a:spAutoFit/>
          </a:bodyPr>
          <a:lstStyle/>
          <a:p>
            <a:r>
              <a:rPr lang="de-DE" sz="2800" dirty="0"/>
              <a:t>Wanderer im Wind, 1934</a:t>
            </a:r>
          </a:p>
        </p:txBody>
      </p:sp>
      <p:sp>
        <p:nvSpPr>
          <p:cNvPr id="5" name="Textfeld 4"/>
          <p:cNvSpPr txBox="1"/>
          <p:nvPr/>
        </p:nvSpPr>
        <p:spPr>
          <a:xfrm>
            <a:off x="6179008" y="6235912"/>
            <a:ext cx="3313728" cy="523220"/>
          </a:xfrm>
          <a:prstGeom prst="rect">
            <a:avLst/>
          </a:prstGeom>
          <a:noFill/>
        </p:spPr>
        <p:txBody>
          <a:bodyPr wrap="none" rtlCol="0">
            <a:spAutoFit/>
          </a:bodyPr>
          <a:lstStyle/>
          <a:p>
            <a:r>
              <a:rPr lang="de-DE" sz="2800" dirty="0"/>
              <a:t>Der Sinnende </a:t>
            </a:r>
            <a:r>
              <a:rPr lang="de-DE" sz="2800" dirty="0" smtClean="0"/>
              <a:t>II, 1934</a:t>
            </a:r>
            <a:endParaRPr lang="de-DE" sz="2800" dirty="0"/>
          </a:p>
        </p:txBody>
      </p:sp>
    </p:spTree>
    <p:extLst>
      <p:ext uri="{BB962C8B-B14F-4D97-AF65-F5344CB8AC3E}">
        <p14:creationId xmlns:p14="http://schemas.microsoft.com/office/powerpoint/2010/main" val="412839726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337333" y="1498746"/>
            <a:ext cx="5881165" cy="3910350"/>
          </a:xfrm>
          <a:prstGeom prst="rect">
            <a:avLst/>
          </a:prstGeom>
          <a:ln>
            <a:noFill/>
          </a:ln>
          <a:effectLst>
            <a:outerShdw blurRad="292100" dist="139700" dir="2700000" algn="tl" rotWithShape="0">
              <a:srgbClr val="333333">
                <a:alpha val="65000"/>
              </a:srgbClr>
            </a:outerShdw>
          </a:effectLst>
        </p:spPr>
      </p:pic>
      <p:sp>
        <p:nvSpPr>
          <p:cNvPr id="7" name="Rechteck 6"/>
          <p:cNvSpPr/>
          <p:nvPr/>
        </p:nvSpPr>
        <p:spPr>
          <a:xfrm>
            <a:off x="1189797" y="6021184"/>
            <a:ext cx="2830647" cy="523220"/>
          </a:xfrm>
          <a:prstGeom prst="rect">
            <a:avLst/>
          </a:prstGeom>
        </p:spPr>
        <p:txBody>
          <a:bodyPr wrap="none">
            <a:spAutoFit/>
          </a:bodyPr>
          <a:lstStyle/>
          <a:p>
            <a:r>
              <a:rPr lang="de-DE" sz="2800" dirty="0"/>
              <a:t>Der </a:t>
            </a:r>
            <a:r>
              <a:rPr lang="de-DE" sz="2800" dirty="0" smtClean="0"/>
              <a:t>Zweifler,1930 </a:t>
            </a:r>
            <a:endParaRPr lang="de-DE" sz="2800" dirty="0"/>
          </a:p>
        </p:txBody>
      </p:sp>
    </p:spTree>
    <p:extLst>
      <p:ext uri="{BB962C8B-B14F-4D97-AF65-F5344CB8AC3E}">
        <p14:creationId xmlns:p14="http://schemas.microsoft.com/office/powerpoint/2010/main" val="166129191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299917" y="1209023"/>
            <a:ext cx="5884302" cy="3912434"/>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400000">
            <a:off x="-462903" y="1209023"/>
            <a:ext cx="5884302" cy="3912434"/>
          </a:xfrm>
          <a:prstGeom prst="rect">
            <a:avLst/>
          </a:prstGeom>
          <a:ln>
            <a:noFill/>
          </a:ln>
          <a:effectLst>
            <a:outerShdw blurRad="292100" dist="139700" dir="2700000" algn="tl" rotWithShape="0">
              <a:srgbClr val="333333">
                <a:alpha val="65000"/>
              </a:srgbClr>
            </a:outerShdw>
          </a:effectLst>
        </p:spPr>
      </p:pic>
      <p:sp>
        <p:nvSpPr>
          <p:cNvPr id="2" name="Textfeld 1"/>
          <p:cNvSpPr txBox="1"/>
          <p:nvPr/>
        </p:nvSpPr>
        <p:spPr>
          <a:xfrm>
            <a:off x="134504" y="6257554"/>
            <a:ext cx="4689489" cy="523220"/>
          </a:xfrm>
          <a:prstGeom prst="rect">
            <a:avLst/>
          </a:prstGeom>
          <a:noFill/>
        </p:spPr>
        <p:txBody>
          <a:bodyPr wrap="none" rtlCol="0">
            <a:spAutoFit/>
          </a:bodyPr>
          <a:lstStyle/>
          <a:p>
            <a:r>
              <a:rPr lang="de-DE" sz="2800" dirty="0"/>
              <a:t>Lesender </a:t>
            </a:r>
            <a:r>
              <a:rPr lang="de-DE" sz="2800" dirty="0" smtClean="0"/>
              <a:t>Klosterschüler (1930)</a:t>
            </a:r>
            <a:endParaRPr lang="de-DE" sz="2800" dirty="0"/>
          </a:p>
        </p:txBody>
      </p:sp>
      <p:sp>
        <p:nvSpPr>
          <p:cNvPr id="6" name="Textfeld 5"/>
          <p:cNvSpPr txBox="1"/>
          <p:nvPr/>
        </p:nvSpPr>
        <p:spPr>
          <a:xfrm>
            <a:off x="5471409" y="6257554"/>
            <a:ext cx="5081665" cy="523220"/>
          </a:xfrm>
          <a:prstGeom prst="rect">
            <a:avLst/>
          </a:prstGeom>
          <a:noFill/>
        </p:spPr>
        <p:txBody>
          <a:bodyPr wrap="square" rtlCol="0">
            <a:spAutoFit/>
          </a:bodyPr>
          <a:lstStyle/>
          <a:p>
            <a:r>
              <a:rPr lang="de-DE" sz="2800" dirty="0"/>
              <a:t>Die lesenden Mönche </a:t>
            </a:r>
            <a:r>
              <a:rPr lang="de-DE" sz="2800" dirty="0" smtClean="0"/>
              <a:t>III (1932)</a:t>
            </a:r>
            <a:endParaRPr lang="de-DE" sz="2800" dirty="0"/>
          </a:p>
        </p:txBody>
      </p:sp>
    </p:spTree>
    <p:extLst>
      <p:ext uri="{BB962C8B-B14F-4D97-AF65-F5344CB8AC3E}">
        <p14:creationId xmlns:p14="http://schemas.microsoft.com/office/powerpoint/2010/main" val="428065858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133569" y="1303482"/>
            <a:ext cx="6183350" cy="4111270"/>
          </a:xfrm>
          <a:prstGeom prst="rect">
            <a:avLst/>
          </a:prstGeom>
          <a:ln>
            <a:noFill/>
          </a:ln>
          <a:effectLst>
            <a:outerShdw blurRad="292100" dist="139700" dir="2700000" algn="tl" rotWithShape="0">
              <a:srgbClr val="333333">
                <a:alpha val="65000"/>
              </a:srgbClr>
            </a:outerShdw>
          </a:effectLst>
        </p:spPr>
      </p:pic>
      <p:sp>
        <p:nvSpPr>
          <p:cNvPr id="8" name="Textfeld 7"/>
          <p:cNvSpPr txBox="1"/>
          <p:nvPr/>
        </p:nvSpPr>
        <p:spPr>
          <a:xfrm>
            <a:off x="6525685" y="6062484"/>
            <a:ext cx="3770840" cy="523220"/>
          </a:xfrm>
          <a:prstGeom prst="rect">
            <a:avLst/>
          </a:prstGeom>
          <a:noFill/>
        </p:spPr>
        <p:txBody>
          <a:bodyPr wrap="none" rtlCol="0">
            <a:spAutoFit/>
          </a:bodyPr>
          <a:lstStyle/>
          <a:p>
            <a:r>
              <a:rPr lang="de-DE" sz="2800" dirty="0" smtClean="0"/>
              <a:t>Das Wiedersehen (1930)</a:t>
            </a:r>
            <a:endParaRPr lang="de-DE" sz="2800" dirty="0"/>
          </a:p>
        </p:txBody>
      </p:sp>
    </p:spTree>
    <p:extLst>
      <p:ext uri="{BB962C8B-B14F-4D97-AF65-F5344CB8AC3E}">
        <p14:creationId xmlns:p14="http://schemas.microsoft.com/office/powerpoint/2010/main" val="35714118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00073" y="1618758"/>
            <a:ext cx="5822625" cy="3871426"/>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1587" y="1202949"/>
            <a:ext cx="4646951" cy="3721334"/>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220892" y="6004119"/>
            <a:ext cx="2808846" cy="461665"/>
          </a:xfrm>
          <a:prstGeom prst="rect">
            <a:avLst/>
          </a:prstGeom>
          <a:noFill/>
        </p:spPr>
        <p:txBody>
          <a:bodyPr wrap="none" rtlCol="0">
            <a:spAutoFit/>
          </a:bodyPr>
          <a:lstStyle/>
          <a:p>
            <a:r>
              <a:rPr lang="de-DE" sz="2400" b="1" dirty="0" smtClean="0"/>
              <a:t>Mutter  Erde II, 1920</a:t>
            </a:r>
            <a:endParaRPr lang="de-DE" sz="2400" b="1" dirty="0"/>
          </a:p>
        </p:txBody>
      </p:sp>
    </p:spTree>
    <p:extLst>
      <p:ext uri="{BB962C8B-B14F-4D97-AF65-F5344CB8AC3E}">
        <p14:creationId xmlns:p14="http://schemas.microsoft.com/office/powerpoint/2010/main" val="383984308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4474949" y="1192100"/>
            <a:ext cx="5673112" cy="3994777"/>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04804" y="1303483"/>
            <a:ext cx="5673111" cy="3772016"/>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584616" y="6102803"/>
            <a:ext cx="4214457" cy="523220"/>
          </a:xfrm>
          <a:prstGeom prst="rect">
            <a:avLst/>
          </a:prstGeom>
          <a:noFill/>
        </p:spPr>
        <p:txBody>
          <a:bodyPr wrap="square" rtlCol="0">
            <a:spAutoFit/>
          </a:bodyPr>
          <a:lstStyle/>
          <a:p>
            <a:r>
              <a:rPr lang="de-DE" sz="2800" dirty="0"/>
              <a:t>Lehrender Christus, 1931</a:t>
            </a:r>
          </a:p>
        </p:txBody>
      </p:sp>
      <p:sp>
        <p:nvSpPr>
          <p:cNvPr id="5" name="Rechteck 4"/>
          <p:cNvSpPr/>
          <p:nvPr/>
        </p:nvSpPr>
        <p:spPr>
          <a:xfrm>
            <a:off x="5996866" y="6102803"/>
            <a:ext cx="1818255" cy="523220"/>
          </a:xfrm>
          <a:prstGeom prst="rect">
            <a:avLst/>
          </a:prstGeom>
        </p:spPr>
        <p:txBody>
          <a:bodyPr wrap="none">
            <a:spAutoFit/>
          </a:bodyPr>
          <a:lstStyle/>
          <a:p>
            <a:r>
              <a:rPr lang="de-DE" sz="2800" dirty="0" err="1" smtClean="0"/>
              <a:t>Pietà</a:t>
            </a:r>
            <a:r>
              <a:rPr lang="de-DE" sz="2800" dirty="0" smtClean="0"/>
              <a:t> ,1932</a:t>
            </a:r>
            <a:endParaRPr lang="de-DE" sz="2800" dirty="0"/>
          </a:p>
        </p:txBody>
      </p:sp>
    </p:spTree>
    <p:extLst>
      <p:ext uri="{BB962C8B-B14F-4D97-AF65-F5344CB8AC3E}">
        <p14:creationId xmlns:p14="http://schemas.microsoft.com/office/powerpoint/2010/main" val="331443020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5" name="Textfeld 4"/>
          <p:cNvSpPr txBox="1"/>
          <p:nvPr/>
        </p:nvSpPr>
        <p:spPr>
          <a:xfrm>
            <a:off x="419723" y="6167417"/>
            <a:ext cx="4287187" cy="523220"/>
          </a:xfrm>
          <a:prstGeom prst="rect">
            <a:avLst/>
          </a:prstGeom>
          <a:noFill/>
        </p:spPr>
        <p:txBody>
          <a:bodyPr wrap="square" rtlCol="0">
            <a:spAutoFit/>
          </a:bodyPr>
          <a:lstStyle/>
          <a:p>
            <a:r>
              <a:rPr lang="de-DE" sz="2800" dirty="0"/>
              <a:t>Drei singende </a:t>
            </a:r>
            <a:r>
              <a:rPr lang="de-DE" sz="2800" dirty="0" smtClean="0"/>
              <a:t>Frauen, 1911</a:t>
            </a:r>
            <a:endParaRPr lang="de-DE" sz="2800" dirty="0"/>
          </a:p>
        </p:txBody>
      </p:sp>
    </p:spTree>
    <p:extLst>
      <p:ext uri="{BB962C8B-B14F-4D97-AF65-F5344CB8AC3E}">
        <p14:creationId xmlns:p14="http://schemas.microsoft.com/office/powerpoint/2010/main" val="557266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1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Tree>
    <p:extLst>
      <p:ext uri="{BB962C8B-B14F-4D97-AF65-F5344CB8AC3E}">
        <p14:creationId xmlns:p14="http://schemas.microsoft.com/office/powerpoint/2010/main" val="103472524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49935" y="1369970"/>
            <a:ext cx="5671305" cy="3770814"/>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882189" y="1319774"/>
            <a:ext cx="5371722" cy="3571624"/>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1034321" y="6217410"/>
            <a:ext cx="2596545" cy="523220"/>
          </a:xfrm>
          <a:prstGeom prst="rect">
            <a:avLst/>
          </a:prstGeom>
          <a:noFill/>
        </p:spPr>
        <p:txBody>
          <a:bodyPr wrap="none" rtlCol="0">
            <a:spAutoFit/>
          </a:bodyPr>
          <a:lstStyle/>
          <a:p>
            <a:r>
              <a:rPr lang="de-DE" sz="2800" dirty="0" smtClean="0"/>
              <a:t>Der Flötenbläser</a:t>
            </a:r>
            <a:endParaRPr lang="de-DE" sz="2800" dirty="0"/>
          </a:p>
        </p:txBody>
      </p:sp>
    </p:spTree>
    <p:extLst>
      <p:ext uri="{BB962C8B-B14F-4D97-AF65-F5344CB8AC3E}">
        <p14:creationId xmlns:p14="http://schemas.microsoft.com/office/powerpoint/2010/main" val="183525888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479685" y="5711252"/>
            <a:ext cx="2932982" cy="646331"/>
          </a:xfrm>
          <a:prstGeom prst="rect">
            <a:avLst/>
          </a:prstGeom>
          <a:noFill/>
        </p:spPr>
        <p:txBody>
          <a:bodyPr wrap="none" rtlCol="0">
            <a:spAutoFit/>
          </a:bodyPr>
          <a:lstStyle/>
          <a:p>
            <a:r>
              <a:rPr lang="de-DE" sz="3600" dirty="0" smtClean="0">
                <a:solidFill>
                  <a:schemeClr val="bg1"/>
                </a:solidFill>
              </a:rPr>
              <a:t>Güstrower See</a:t>
            </a:r>
            <a:endParaRPr lang="de-DE" sz="3600" dirty="0">
              <a:solidFill>
                <a:schemeClr val="bg1"/>
              </a:solidFill>
            </a:endParaRPr>
          </a:p>
        </p:txBody>
      </p:sp>
    </p:spTree>
    <p:extLst>
      <p:ext uri="{BB962C8B-B14F-4D97-AF65-F5344CB8AC3E}">
        <p14:creationId xmlns:p14="http://schemas.microsoft.com/office/powerpoint/2010/main" val="316531712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Rechteck 2"/>
          <p:cNvSpPr/>
          <p:nvPr/>
        </p:nvSpPr>
        <p:spPr>
          <a:xfrm>
            <a:off x="359763" y="6038291"/>
            <a:ext cx="8844198" cy="523220"/>
          </a:xfrm>
          <a:prstGeom prst="rect">
            <a:avLst/>
          </a:prstGeom>
        </p:spPr>
        <p:txBody>
          <a:bodyPr wrap="square">
            <a:spAutoFit/>
          </a:bodyPr>
          <a:lstStyle/>
          <a:p>
            <a:r>
              <a:rPr lang="de-DE" sz="2800" dirty="0" smtClean="0">
                <a:solidFill>
                  <a:schemeClr val="bg1"/>
                </a:solidFill>
              </a:rPr>
              <a:t>Romanische Kirche in </a:t>
            </a:r>
            <a:r>
              <a:rPr lang="de-DE" sz="2800" dirty="0" err="1" smtClean="0">
                <a:solidFill>
                  <a:schemeClr val="bg1"/>
                </a:solidFill>
              </a:rPr>
              <a:t>Bellin</a:t>
            </a:r>
            <a:r>
              <a:rPr lang="de-DE" sz="2800" dirty="0" smtClean="0">
                <a:solidFill>
                  <a:schemeClr val="bg1"/>
                </a:solidFill>
              </a:rPr>
              <a:t> (leider geschlossen)</a:t>
            </a:r>
            <a:endParaRPr lang="de-DE" sz="2800" dirty="0">
              <a:solidFill>
                <a:schemeClr val="bg1"/>
              </a:solidFill>
            </a:endParaRPr>
          </a:p>
        </p:txBody>
      </p:sp>
    </p:spTree>
    <p:extLst>
      <p:ext uri="{BB962C8B-B14F-4D97-AF65-F5344CB8AC3E}">
        <p14:creationId xmlns:p14="http://schemas.microsoft.com/office/powerpoint/2010/main" val="5692127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390145545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659567" y="5876144"/>
            <a:ext cx="6041036" cy="584775"/>
          </a:xfrm>
          <a:prstGeom prst="rect">
            <a:avLst/>
          </a:prstGeom>
          <a:noFill/>
        </p:spPr>
        <p:txBody>
          <a:bodyPr wrap="square" rtlCol="0">
            <a:spAutoFit/>
          </a:bodyPr>
          <a:lstStyle/>
          <a:p>
            <a:r>
              <a:rPr lang="de-DE" sz="3200" dirty="0">
                <a:solidFill>
                  <a:schemeClr val="bg1"/>
                </a:solidFill>
              </a:rPr>
              <a:t>alter Wasserturm </a:t>
            </a:r>
            <a:r>
              <a:rPr lang="de-DE" sz="3200" dirty="0" err="1" smtClean="0">
                <a:solidFill>
                  <a:schemeClr val="bg1"/>
                </a:solidFill>
              </a:rPr>
              <a:t>Bellin</a:t>
            </a:r>
            <a:r>
              <a:rPr lang="de-DE" sz="3200" dirty="0" smtClean="0">
                <a:solidFill>
                  <a:schemeClr val="bg1"/>
                </a:solidFill>
              </a:rPr>
              <a:t> (1912)</a:t>
            </a:r>
            <a:endParaRPr lang="de-DE" sz="3200" dirty="0">
              <a:solidFill>
                <a:schemeClr val="bg1"/>
              </a:solidFill>
            </a:endParaRPr>
          </a:p>
        </p:txBody>
      </p:sp>
    </p:spTree>
    <p:extLst>
      <p:ext uri="{BB962C8B-B14F-4D97-AF65-F5344CB8AC3E}">
        <p14:creationId xmlns:p14="http://schemas.microsoft.com/office/powerpoint/2010/main" val="53741250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921832" y="1337315"/>
            <a:ext cx="6136673" cy="4080234"/>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6359" y="259751"/>
            <a:ext cx="3179820" cy="2341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27728" y="2149555"/>
            <a:ext cx="3344712" cy="2455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1253" y="3841231"/>
            <a:ext cx="3488863" cy="2319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feld 6"/>
          <p:cNvSpPr txBox="1"/>
          <p:nvPr/>
        </p:nvSpPr>
        <p:spPr>
          <a:xfrm>
            <a:off x="3984691" y="309094"/>
            <a:ext cx="3282846" cy="646331"/>
          </a:xfrm>
          <a:prstGeom prst="rect">
            <a:avLst/>
          </a:prstGeom>
          <a:noFill/>
        </p:spPr>
        <p:txBody>
          <a:bodyPr wrap="square" rtlCol="0">
            <a:spAutoFit/>
          </a:bodyPr>
          <a:lstStyle/>
          <a:p>
            <a:r>
              <a:rPr lang="de-DE" sz="3600" dirty="0" smtClean="0"/>
              <a:t>Groß </a:t>
            </a:r>
            <a:r>
              <a:rPr lang="de-DE" sz="3600" dirty="0" err="1" smtClean="0"/>
              <a:t>Breesen</a:t>
            </a:r>
            <a:endParaRPr lang="de-DE" sz="3600" dirty="0"/>
          </a:p>
        </p:txBody>
      </p:sp>
    </p:spTree>
    <p:extLst>
      <p:ext uri="{BB962C8B-B14F-4D97-AF65-F5344CB8AC3E}">
        <p14:creationId xmlns:p14="http://schemas.microsoft.com/office/powerpoint/2010/main" val="10155815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3080"/>
            <a:ext cx="10296524" cy="6769472"/>
          </a:xfrm>
          <a:prstGeom prst="rect">
            <a:avLst/>
          </a:prstGeom>
        </p:spPr>
      </p:pic>
    </p:spTree>
    <p:extLst>
      <p:ext uri="{BB962C8B-B14F-4D97-AF65-F5344CB8AC3E}">
        <p14:creationId xmlns:p14="http://schemas.microsoft.com/office/powerpoint/2010/main" val="377362722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3708888452"/>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635" y="1251540"/>
            <a:ext cx="5948594" cy="3955182"/>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341746" y="1703486"/>
            <a:ext cx="5840870" cy="38835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458426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4187300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19"/>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5851"/>
            <a:ext cx="10296525" cy="6846389"/>
          </a:xfrm>
          <a:prstGeom prst="rect">
            <a:avLst/>
          </a:prstGeom>
        </p:spPr>
      </p:pic>
      <p:pic>
        <p:nvPicPr>
          <p:cNvPr id="3" name="Grafik 2" descr="Mecklenburg 018"/>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a:stretch/>
        </p:blipFill>
        <p:spPr>
          <a:xfrm rot="5400000">
            <a:off x="3108785" y="2222602"/>
            <a:ext cx="4878039" cy="3634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105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061009" y="1517678"/>
            <a:ext cx="6016078" cy="4000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730955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9236" y="1431723"/>
            <a:ext cx="4876827" cy="3242571"/>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6483" y="2233533"/>
            <a:ext cx="5264326" cy="3500217"/>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449705" y="5733750"/>
            <a:ext cx="3024739" cy="646331"/>
          </a:xfrm>
          <a:prstGeom prst="rect">
            <a:avLst/>
          </a:prstGeom>
          <a:noFill/>
        </p:spPr>
        <p:txBody>
          <a:bodyPr wrap="none" rtlCol="0">
            <a:spAutoFit/>
          </a:bodyPr>
          <a:lstStyle/>
          <a:p>
            <a:r>
              <a:rPr lang="de-DE" sz="3600" dirty="0" err="1" smtClean="0"/>
              <a:t>Krakow</a:t>
            </a:r>
            <a:r>
              <a:rPr lang="de-DE" sz="3600" dirty="0" smtClean="0"/>
              <a:t> am See</a:t>
            </a:r>
            <a:endParaRPr lang="de-DE" sz="3600" dirty="0"/>
          </a:p>
        </p:txBody>
      </p:sp>
    </p:spTree>
    <p:extLst>
      <p:ext uri="{BB962C8B-B14F-4D97-AF65-F5344CB8AC3E}">
        <p14:creationId xmlns:p14="http://schemas.microsoft.com/office/powerpoint/2010/main" val="23909111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47503757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115760439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7495081" y="269823"/>
            <a:ext cx="2435090" cy="584775"/>
          </a:xfrm>
          <a:prstGeom prst="rect">
            <a:avLst/>
          </a:prstGeom>
          <a:noFill/>
        </p:spPr>
        <p:txBody>
          <a:bodyPr wrap="none" rtlCol="0">
            <a:spAutoFit/>
          </a:bodyPr>
          <a:lstStyle/>
          <a:p>
            <a:r>
              <a:rPr lang="de-DE" sz="3200" dirty="0" err="1" smtClean="0">
                <a:solidFill>
                  <a:schemeClr val="bg1"/>
                </a:solidFill>
              </a:rPr>
              <a:t>Krakower</a:t>
            </a:r>
            <a:r>
              <a:rPr lang="de-DE" sz="3200" dirty="0" smtClean="0">
                <a:solidFill>
                  <a:schemeClr val="bg1"/>
                </a:solidFill>
              </a:rPr>
              <a:t> See</a:t>
            </a:r>
            <a:endParaRPr lang="de-DE" sz="3200" dirty="0">
              <a:solidFill>
                <a:schemeClr val="bg1"/>
              </a:solidFill>
            </a:endParaRPr>
          </a:p>
        </p:txBody>
      </p:sp>
    </p:spTree>
    <p:extLst>
      <p:ext uri="{BB962C8B-B14F-4D97-AF65-F5344CB8AC3E}">
        <p14:creationId xmlns:p14="http://schemas.microsoft.com/office/powerpoint/2010/main" val="211361330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0288169" cy="6840538"/>
          </a:xfrm>
          <a:prstGeom prst="rect">
            <a:avLst/>
          </a:prstGeom>
        </p:spPr>
      </p:pic>
    </p:spTree>
    <p:extLst>
      <p:ext uri="{BB962C8B-B14F-4D97-AF65-F5344CB8AC3E}">
        <p14:creationId xmlns:p14="http://schemas.microsoft.com/office/powerpoint/2010/main" val="394243965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5966085" y="6071016"/>
            <a:ext cx="3527889" cy="584775"/>
          </a:xfrm>
          <a:prstGeom prst="rect">
            <a:avLst/>
          </a:prstGeom>
          <a:noFill/>
        </p:spPr>
        <p:txBody>
          <a:bodyPr wrap="none" rtlCol="0">
            <a:spAutoFit/>
          </a:bodyPr>
          <a:lstStyle/>
          <a:p>
            <a:r>
              <a:rPr lang="de-DE" sz="3200" dirty="0" smtClean="0"/>
              <a:t>Gutshaus in </a:t>
            </a:r>
            <a:r>
              <a:rPr lang="de-DE" sz="3200" dirty="0" err="1" smtClean="0"/>
              <a:t>Linstow</a:t>
            </a:r>
            <a:endParaRPr lang="de-DE" sz="3200" dirty="0"/>
          </a:p>
        </p:txBody>
      </p:sp>
    </p:spTree>
    <p:extLst>
      <p:ext uri="{BB962C8B-B14F-4D97-AF65-F5344CB8AC3E}">
        <p14:creationId xmlns:p14="http://schemas.microsoft.com/office/powerpoint/2010/main" val="37244988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593800" y="1265356"/>
            <a:ext cx="6031069" cy="4010019"/>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7030387" y="4871803"/>
            <a:ext cx="2981325" cy="1569660"/>
          </a:xfrm>
          <a:prstGeom prst="rect">
            <a:avLst/>
          </a:prstGeom>
          <a:noFill/>
        </p:spPr>
        <p:txBody>
          <a:bodyPr wrap="square" rtlCol="0">
            <a:spAutoFit/>
          </a:bodyPr>
          <a:lstStyle/>
          <a:p>
            <a:r>
              <a:rPr lang="de-DE" sz="3200" dirty="0" smtClean="0"/>
              <a:t>Auf dem Radweg Berlin Kopenhagen</a:t>
            </a:r>
            <a:endParaRPr lang="de-DE" sz="3200" dirty="0"/>
          </a:p>
        </p:txBody>
      </p:sp>
    </p:spTree>
    <p:extLst>
      <p:ext uri="{BB962C8B-B14F-4D97-AF65-F5344CB8AC3E}">
        <p14:creationId xmlns:p14="http://schemas.microsoft.com/office/powerpoint/2010/main" val="216790201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83361303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4345" y="164892"/>
            <a:ext cx="5941662" cy="4092316"/>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l="-14124" t="-19303"/>
          <a:stretch/>
        </p:blipFill>
        <p:spPr>
          <a:xfrm>
            <a:off x="3245591" y="1895014"/>
            <a:ext cx="6541269" cy="4724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81059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Tree>
    <p:extLst>
      <p:ext uri="{BB962C8B-B14F-4D97-AF65-F5344CB8AC3E}">
        <p14:creationId xmlns:p14="http://schemas.microsoft.com/office/powerpoint/2010/main" val="66006153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3237876" y="5501391"/>
            <a:ext cx="6796348" cy="1200329"/>
          </a:xfrm>
          <a:prstGeom prst="rect">
            <a:avLst/>
          </a:prstGeom>
          <a:solidFill>
            <a:schemeClr val="bg1">
              <a:alpha val="58000"/>
            </a:schemeClr>
          </a:solidFill>
        </p:spPr>
        <p:txBody>
          <a:bodyPr wrap="none" rtlCol="0">
            <a:spAutoFit/>
          </a:bodyPr>
          <a:lstStyle/>
          <a:p>
            <a:r>
              <a:rPr lang="de-DE" sz="3600" dirty="0" smtClean="0"/>
              <a:t>Angekommen ! </a:t>
            </a:r>
          </a:p>
          <a:p>
            <a:r>
              <a:rPr lang="de-DE" sz="3600" dirty="0" smtClean="0"/>
              <a:t>Und zuletzt Baden am </a:t>
            </a:r>
            <a:r>
              <a:rPr lang="de-DE" sz="3600" dirty="0" err="1" smtClean="0"/>
              <a:t>Müritzer</a:t>
            </a:r>
            <a:r>
              <a:rPr lang="de-DE" sz="3600" dirty="0" smtClean="0"/>
              <a:t> See</a:t>
            </a:r>
            <a:endParaRPr lang="de-DE" sz="3600" dirty="0"/>
          </a:p>
        </p:txBody>
      </p:sp>
    </p:spTree>
    <p:extLst>
      <p:ext uri="{BB962C8B-B14F-4D97-AF65-F5344CB8AC3E}">
        <p14:creationId xmlns:p14="http://schemas.microsoft.com/office/powerpoint/2010/main" val="4785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0288169" cy="6840538"/>
          </a:xfrm>
          <a:prstGeom prst="rect">
            <a:avLst/>
          </a:prstGeom>
        </p:spPr>
      </p:pic>
    </p:spTree>
    <p:extLst>
      <p:ext uri="{BB962C8B-B14F-4D97-AF65-F5344CB8AC3E}">
        <p14:creationId xmlns:p14="http://schemas.microsoft.com/office/powerpoint/2010/main" val="254517307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3082649569"/>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7045376" y="284813"/>
            <a:ext cx="2830840" cy="584775"/>
          </a:xfrm>
          <a:prstGeom prst="rect">
            <a:avLst/>
          </a:prstGeom>
          <a:noFill/>
        </p:spPr>
        <p:txBody>
          <a:bodyPr wrap="none" rtlCol="0">
            <a:spAutoFit/>
          </a:bodyPr>
          <a:lstStyle/>
          <a:p>
            <a:r>
              <a:rPr lang="de-DE" sz="3200" dirty="0" smtClean="0"/>
              <a:t>Waren ( Müritz)</a:t>
            </a:r>
            <a:endParaRPr lang="de-DE" sz="3200" dirty="0"/>
          </a:p>
        </p:txBody>
      </p:sp>
    </p:spTree>
    <p:extLst>
      <p:ext uri="{BB962C8B-B14F-4D97-AF65-F5344CB8AC3E}">
        <p14:creationId xmlns:p14="http://schemas.microsoft.com/office/powerpoint/2010/main" val="27895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7045376" y="284813"/>
            <a:ext cx="2830840" cy="584775"/>
          </a:xfrm>
          <a:prstGeom prst="rect">
            <a:avLst/>
          </a:prstGeom>
          <a:noFill/>
        </p:spPr>
        <p:txBody>
          <a:bodyPr wrap="none" rtlCol="0">
            <a:spAutoFit/>
          </a:bodyPr>
          <a:lstStyle/>
          <a:p>
            <a:r>
              <a:rPr lang="de-DE" sz="3200" dirty="0" smtClean="0"/>
              <a:t>Waren ( Müritz)</a:t>
            </a:r>
            <a:endParaRPr lang="de-DE" sz="3200" dirty="0"/>
          </a:p>
        </p:txBody>
      </p:sp>
      <p:sp>
        <p:nvSpPr>
          <p:cNvPr id="4" name="Textfeld 3"/>
          <p:cNvSpPr txBox="1"/>
          <p:nvPr/>
        </p:nvSpPr>
        <p:spPr>
          <a:xfrm>
            <a:off x="419725" y="494675"/>
            <a:ext cx="4032354" cy="6001643"/>
          </a:xfrm>
          <a:prstGeom prst="rect">
            <a:avLst/>
          </a:prstGeom>
          <a:solidFill>
            <a:schemeClr val="bg1">
              <a:alpha val="79000"/>
            </a:schemeClr>
          </a:solidFill>
          <a:ln w="31750">
            <a:solidFill>
              <a:srgbClr val="000000"/>
            </a:solidFill>
          </a:ln>
        </p:spPr>
        <p:txBody>
          <a:bodyPr wrap="square" rtlCol="0">
            <a:spAutoFit/>
          </a:bodyPr>
          <a:lstStyle/>
          <a:p>
            <a:r>
              <a:rPr lang="de-DE" sz="2400" dirty="0"/>
              <a:t>Waren, das im frühen 13. Jahrhundert aus einer slawischen Siedlung hervorging, wurde durch westfälische Siedler im Rahmen der Deutschen Ostsiedlung ausgebaut und war acht Jahrzehnte Residenzstadt der Fürsten von Werle. Es gehörte jahrhundertelang zu Mecklenburg-Schwerin</a:t>
            </a:r>
            <a:r>
              <a:rPr lang="de-DE" sz="2400" dirty="0" smtClean="0"/>
              <a:t>. </a:t>
            </a:r>
          </a:p>
          <a:p>
            <a:r>
              <a:rPr lang="de-DE" sz="2400" dirty="0" smtClean="0"/>
              <a:t>Heute </a:t>
            </a:r>
            <a:r>
              <a:rPr lang="de-DE" sz="2400" dirty="0"/>
              <a:t>ist Waren der Hauptort an der Müritz und ein Zentrum der Urlaubsregion Mecklenburgische Seenplatte.</a:t>
            </a:r>
          </a:p>
        </p:txBody>
      </p:sp>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49299">
            <a:off x="8254661" y="1306628"/>
            <a:ext cx="1276784" cy="1489049"/>
          </a:xfrm>
          <a:prstGeom prst="rect">
            <a:avLst/>
          </a:prstGeom>
        </p:spPr>
      </p:pic>
    </p:spTree>
    <p:extLst>
      <p:ext uri="{BB962C8B-B14F-4D97-AF65-F5344CB8AC3E}">
        <p14:creationId xmlns:p14="http://schemas.microsoft.com/office/powerpoint/2010/main" val="385033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4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7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98508447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0288169" cy="6840538"/>
          </a:xfrm>
          <a:prstGeom prst="rect">
            <a:avLst/>
          </a:prstGeom>
        </p:spPr>
      </p:pic>
      <p:sp>
        <p:nvSpPr>
          <p:cNvPr id="3" name="Textfeld 2"/>
          <p:cNvSpPr txBox="1"/>
          <p:nvPr/>
        </p:nvSpPr>
        <p:spPr>
          <a:xfrm>
            <a:off x="7120328" y="5921115"/>
            <a:ext cx="2670346" cy="584775"/>
          </a:xfrm>
          <a:prstGeom prst="rect">
            <a:avLst/>
          </a:prstGeom>
          <a:noFill/>
        </p:spPr>
        <p:txBody>
          <a:bodyPr wrap="none" rtlCol="0">
            <a:spAutoFit/>
          </a:bodyPr>
          <a:lstStyle/>
          <a:p>
            <a:r>
              <a:rPr lang="de-DE" sz="3200" dirty="0" smtClean="0">
                <a:solidFill>
                  <a:schemeClr val="bg1"/>
                </a:solidFill>
              </a:rPr>
              <a:t>Neues Rathaus</a:t>
            </a:r>
            <a:endParaRPr lang="de-DE" sz="3200" dirty="0">
              <a:solidFill>
                <a:schemeClr val="bg1"/>
              </a:solidFill>
            </a:endParaRPr>
          </a:p>
        </p:txBody>
      </p:sp>
    </p:spTree>
    <p:extLst>
      <p:ext uri="{BB962C8B-B14F-4D97-AF65-F5344CB8AC3E}">
        <p14:creationId xmlns:p14="http://schemas.microsoft.com/office/powerpoint/2010/main" val="137336526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311486" y="1355888"/>
            <a:ext cx="6183348" cy="4111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99200" y="1337121"/>
            <a:ext cx="6205892" cy="4126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431923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288169" cy="6840538"/>
          </a:xfrm>
          <a:prstGeom prst="rect">
            <a:avLst/>
          </a:prstGeom>
        </p:spPr>
      </p:pic>
      <p:sp>
        <p:nvSpPr>
          <p:cNvPr id="3" name="Textfeld 2"/>
          <p:cNvSpPr txBox="1"/>
          <p:nvPr/>
        </p:nvSpPr>
        <p:spPr>
          <a:xfrm>
            <a:off x="6250899" y="5986099"/>
            <a:ext cx="3793639" cy="646331"/>
          </a:xfrm>
          <a:prstGeom prst="rect">
            <a:avLst/>
          </a:prstGeom>
          <a:noFill/>
        </p:spPr>
        <p:txBody>
          <a:bodyPr wrap="square" rtlCol="0">
            <a:spAutoFit/>
          </a:bodyPr>
          <a:lstStyle/>
          <a:p>
            <a:r>
              <a:rPr lang="de-DE" sz="3600" dirty="0" smtClean="0">
                <a:solidFill>
                  <a:schemeClr val="bg1"/>
                </a:solidFill>
              </a:rPr>
              <a:t>…. Trompe </a:t>
            </a:r>
            <a:r>
              <a:rPr lang="de-DE" sz="3600" dirty="0" err="1" smtClean="0">
                <a:solidFill>
                  <a:schemeClr val="bg1"/>
                </a:solidFill>
              </a:rPr>
              <a:t>d‘oeil</a:t>
            </a:r>
            <a:r>
              <a:rPr lang="de-DE" sz="3600" dirty="0" smtClean="0">
                <a:solidFill>
                  <a:schemeClr val="bg1"/>
                </a:solidFill>
              </a:rPr>
              <a:t>..</a:t>
            </a:r>
            <a:endParaRPr lang="de-DE" sz="3600" dirty="0">
              <a:solidFill>
                <a:schemeClr val="bg1"/>
              </a:solidFill>
            </a:endParaRPr>
          </a:p>
        </p:txBody>
      </p:sp>
    </p:spTree>
    <p:extLst>
      <p:ext uri="{BB962C8B-B14F-4D97-AF65-F5344CB8AC3E}">
        <p14:creationId xmlns:p14="http://schemas.microsoft.com/office/powerpoint/2010/main" val="75523594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3664455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1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16277" y="1302375"/>
            <a:ext cx="5691741" cy="3784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Mecklenburg 021"/>
          <p:cNvPicPr>
            <a:picLocks noGrp="1" noChangeAspect="1"/>
          </p:cNvPicPr>
          <p:nvPr isPhoto="1"/>
        </p:nvPicPr>
        <p:blipFill rotWithShape="1">
          <a:blip r:embed="rId3" cstate="screen">
            <a:lum/>
            <a:extLst>
              <a:ext uri="{28A0092B-C50C-407E-A947-70E740481C1C}">
                <a14:useLocalDpi xmlns:a14="http://schemas.microsoft.com/office/drawing/2010/main"/>
              </a:ext>
            </a:extLst>
          </a:blip>
          <a:srcRect b="-217"/>
          <a:stretch/>
        </p:blipFill>
        <p:spPr>
          <a:xfrm rot="333370">
            <a:off x="5468340" y="1339519"/>
            <a:ext cx="3812328" cy="4843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6359231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239844" y="5516379"/>
            <a:ext cx="5501388" cy="954107"/>
          </a:xfrm>
          <a:prstGeom prst="rect">
            <a:avLst/>
          </a:prstGeom>
          <a:noFill/>
        </p:spPr>
        <p:txBody>
          <a:bodyPr wrap="square" rtlCol="0">
            <a:spAutoFit/>
          </a:bodyPr>
          <a:lstStyle/>
          <a:p>
            <a:r>
              <a:rPr lang="de-DE" sz="2800" dirty="0" smtClean="0">
                <a:solidFill>
                  <a:schemeClr val="bg1"/>
                </a:solidFill>
              </a:rPr>
              <a:t>Und am Abend dann mit dem Zug:  Rückfahrt über Berlin nach Hause</a:t>
            </a:r>
            <a:endParaRPr lang="de-DE" sz="2800" dirty="0">
              <a:solidFill>
                <a:schemeClr val="bg1"/>
              </a:solidFill>
            </a:endParaRPr>
          </a:p>
        </p:txBody>
      </p:sp>
      <p:sp>
        <p:nvSpPr>
          <p:cNvPr id="4" name="Textfeld 3"/>
          <p:cNvSpPr txBox="1"/>
          <p:nvPr/>
        </p:nvSpPr>
        <p:spPr>
          <a:xfrm>
            <a:off x="5741232" y="239842"/>
            <a:ext cx="4206151" cy="646331"/>
          </a:xfrm>
          <a:prstGeom prst="rect">
            <a:avLst/>
          </a:prstGeom>
          <a:noFill/>
        </p:spPr>
        <p:txBody>
          <a:bodyPr wrap="none" rtlCol="0">
            <a:spAutoFit/>
          </a:bodyPr>
          <a:lstStyle/>
          <a:p>
            <a:r>
              <a:rPr lang="de-DE" sz="3600" dirty="0" smtClean="0"/>
              <a:t>Berlin  Hauptbahnhof</a:t>
            </a:r>
            <a:endParaRPr lang="de-DE" sz="3600" dirty="0"/>
          </a:p>
        </p:txBody>
      </p:sp>
    </p:spTree>
    <p:extLst>
      <p:ext uri="{BB962C8B-B14F-4D97-AF65-F5344CB8AC3E}">
        <p14:creationId xmlns:p14="http://schemas.microsoft.com/office/powerpoint/2010/main" val="238471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554486">
            <a:off x="236445" y="21744"/>
            <a:ext cx="9601385" cy="6383899"/>
          </a:xfrm>
          <a:prstGeom prst="rect">
            <a:avLst/>
          </a:prstGeom>
        </p:spPr>
      </p:pic>
    </p:spTree>
    <p:extLst>
      <p:ext uri="{BB962C8B-B14F-4D97-AF65-F5344CB8AC3E}">
        <p14:creationId xmlns:p14="http://schemas.microsoft.com/office/powerpoint/2010/main" val="338862699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276602" y="1337241"/>
            <a:ext cx="6160803" cy="4096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996522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57912053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226244" y="5382705"/>
            <a:ext cx="5123082" cy="1200329"/>
          </a:xfrm>
          <a:prstGeom prst="rect">
            <a:avLst/>
          </a:prstGeom>
          <a:solidFill>
            <a:schemeClr val="bg1">
              <a:alpha val="80000"/>
            </a:schemeClr>
          </a:solidFill>
        </p:spPr>
        <p:txBody>
          <a:bodyPr wrap="square" rtlCol="0">
            <a:spAutoFit/>
          </a:bodyPr>
          <a:lstStyle/>
          <a:p>
            <a:r>
              <a:rPr lang="de-DE" sz="2400" dirty="0" smtClean="0"/>
              <a:t>Ich habe etwas Zeit bis der Zug  gegen Mitternacht vom Ostbahnhof abfährt:</a:t>
            </a:r>
          </a:p>
          <a:p>
            <a:r>
              <a:rPr lang="de-DE" sz="2400" dirty="0" smtClean="0"/>
              <a:t>Bummeln an der Spree</a:t>
            </a:r>
          </a:p>
        </p:txBody>
      </p:sp>
    </p:spTree>
    <p:extLst>
      <p:ext uri="{BB962C8B-B14F-4D97-AF65-F5344CB8AC3E}">
        <p14:creationId xmlns:p14="http://schemas.microsoft.com/office/powerpoint/2010/main" val="132591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411526653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971165736"/>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0296525" cy="6840538"/>
          </a:xfrm>
          <a:prstGeom prst="rect">
            <a:avLst/>
          </a:prstGeom>
        </p:spPr>
      </p:pic>
    </p:spTree>
    <p:extLst>
      <p:ext uri="{BB962C8B-B14F-4D97-AF65-F5344CB8AC3E}">
        <p14:creationId xmlns:p14="http://schemas.microsoft.com/office/powerpoint/2010/main" val="164921992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509666" y="5891135"/>
            <a:ext cx="1962653" cy="646331"/>
          </a:xfrm>
          <a:prstGeom prst="rect">
            <a:avLst/>
          </a:prstGeom>
          <a:noFill/>
        </p:spPr>
        <p:txBody>
          <a:bodyPr wrap="none" rtlCol="0">
            <a:spAutoFit/>
          </a:bodyPr>
          <a:lstStyle/>
          <a:p>
            <a:r>
              <a:rPr lang="de-DE" sz="3600" dirty="0" smtClean="0">
                <a:solidFill>
                  <a:schemeClr val="bg1"/>
                </a:solidFill>
              </a:rPr>
              <a:t>Reichstag</a:t>
            </a:r>
            <a:endParaRPr lang="de-DE" sz="3600" dirty="0">
              <a:solidFill>
                <a:schemeClr val="bg1"/>
              </a:solidFill>
            </a:endParaRPr>
          </a:p>
        </p:txBody>
      </p:sp>
    </p:spTree>
    <p:extLst>
      <p:ext uri="{BB962C8B-B14F-4D97-AF65-F5344CB8AC3E}">
        <p14:creationId xmlns:p14="http://schemas.microsoft.com/office/powerpoint/2010/main" val="334174596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530"/>
            <a:ext cx="10296525" cy="6846067"/>
          </a:xfrm>
          <a:prstGeom prst="rect">
            <a:avLst/>
          </a:prstGeom>
        </p:spPr>
      </p:pic>
      <p:sp>
        <p:nvSpPr>
          <p:cNvPr id="3" name="Textfeld 2"/>
          <p:cNvSpPr txBox="1"/>
          <p:nvPr/>
        </p:nvSpPr>
        <p:spPr>
          <a:xfrm>
            <a:off x="644576" y="5606321"/>
            <a:ext cx="6712992" cy="954107"/>
          </a:xfrm>
          <a:prstGeom prst="rect">
            <a:avLst/>
          </a:prstGeom>
          <a:solidFill>
            <a:schemeClr val="bg1">
              <a:alpha val="59000"/>
            </a:schemeClr>
          </a:solidFill>
        </p:spPr>
        <p:txBody>
          <a:bodyPr wrap="none" rtlCol="0">
            <a:spAutoFit/>
          </a:bodyPr>
          <a:lstStyle/>
          <a:p>
            <a:r>
              <a:rPr lang="de-DE" sz="2800" dirty="0" smtClean="0"/>
              <a:t>Ab Ostbahnhof: </a:t>
            </a:r>
            <a:br>
              <a:rPr lang="de-DE" sz="2800" dirty="0" smtClean="0"/>
            </a:br>
            <a:r>
              <a:rPr lang="de-DE" sz="2800" dirty="0" smtClean="0"/>
              <a:t>Im  Nachtzug (mit Liegewagen! ) nach Hause</a:t>
            </a:r>
            <a:endParaRPr lang="de-DE" sz="2800" dirty="0"/>
          </a:p>
        </p:txBody>
      </p:sp>
    </p:spTree>
    <p:extLst>
      <p:ext uri="{BB962C8B-B14F-4D97-AF65-F5344CB8AC3E}">
        <p14:creationId xmlns:p14="http://schemas.microsoft.com/office/powerpoint/2010/main" val="13008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02"/>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 y="0"/>
            <a:ext cx="10296526" cy="6840538"/>
          </a:xfrm>
          <a:prstGeom prst="rect">
            <a:avLst/>
          </a:prstGeom>
        </p:spPr>
      </p:pic>
    </p:spTree>
    <p:extLst>
      <p:ext uri="{BB962C8B-B14F-4D97-AF65-F5344CB8AC3E}">
        <p14:creationId xmlns:p14="http://schemas.microsoft.com/office/powerpoint/2010/main" val="179506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2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36588" y="1455977"/>
            <a:ext cx="5935826" cy="3946863"/>
          </a:xfrm>
          <a:prstGeom prst="rect">
            <a:avLst/>
          </a:prstGeom>
          <a:ln>
            <a:noFill/>
          </a:ln>
          <a:effectLst>
            <a:outerShdw blurRad="292100" dist="139700" dir="2700000" algn="tl" rotWithShape="0">
              <a:srgbClr val="333333">
                <a:alpha val="65000"/>
              </a:srgbClr>
            </a:outerShdw>
          </a:effectLst>
        </p:spPr>
      </p:pic>
      <p:pic>
        <p:nvPicPr>
          <p:cNvPr id="3" name="Grafik 2" descr="Mecklenburg 023"/>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5400000">
            <a:off x="4575249" y="2386606"/>
            <a:ext cx="4817902" cy="3203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3321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25"/>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Tree>
    <p:extLst>
      <p:ext uri="{BB962C8B-B14F-4D97-AF65-F5344CB8AC3E}">
        <p14:creationId xmlns:p14="http://schemas.microsoft.com/office/powerpoint/2010/main" val="30176855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24"/>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667473" y="1352259"/>
            <a:ext cx="6059139" cy="4028856"/>
          </a:xfrm>
          <a:prstGeom prst="rect">
            <a:avLst/>
          </a:prstGeom>
          <a:ln>
            <a:noFill/>
          </a:ln>
          <a:effectLst>
            <a:outerShdw blurRad="292100" dist="139700" dir="2700000" algn="tl" rotWithShape="0">
              <a:srgbClr val="333333">
                <a:alpha val="65000"/>
              </a:srgbClr>
            </a:outerShdw>
          </a:effectLst>
        </p:spPr>
      </p:pic>
      <p:pic>
        <p:nvPicPr>
          <p:cNvPr id="3" name="Grafik 2" descr="Mecklenburg 026"/>
          <p:cNvPicPr>
            <a:picLocks noGrp="1" noChangeAspect="1"/>
          </p:cNvPicPr>
          <p:nvPr isPhoto="1"/>
        </p:nvPicPr>
        <p:blipFill>
          <a:blip r:embed="rId3" cstate="screen">
            <a:lum/>
            <a:extLst>
              <a:ext uri="{28A0092B-C50C-407E-A947-70E740481C1C}">
                <a14:useLocalDpi xmlns:a14="http://schemas.microsoft.com/office/drawing/2010/main"/>
              </a:ext>
            </a:extLst>
          </a:blip>
          <a:stretch>
            <a:fillRect/>
          </a:stretch>
        </p:blipFill>
        <p:spPr>
          <a:xfrm rot="5400000">
            <a:off x="5497748" y="2635551"/>
            <a:ext cx="4517575" cy="30038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2652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2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Tree>
    <p:extLst>
      <p:ext uri="{BB962C8B-B14F-4D97-AF65-F5344CB8AC3E}">
        <p14:creationId xmlns:p14="http://schemas.microsoft.com/office/powerpoint/2010/main" val="46191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2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
        <p:nvSpPr>
          <p:cNvPr id="3" name="Textfeld 2"/>
          <p:cNvSpPr txBox="1"/>
          <p:nvPr/>
        </p:nvSpPr>
        <p:spPr>
          <a:xfrm>
            <a:off x="249381" y="5968539"/>
            <a:ext cx="8629991" cy="523220"/>
          </a:xfrm>
          <a:prstGeom prst="rect">
            <a:avLst/>
          </a:prstGeom>
          <a:noFill/>
        </p:spPr>
        <p:txBody>
          <a:bodyPr wrap="none" rtlCol="0">
            <a:spAutoFit/>
          </a:bodyPr>
          <a:lstStyle/>
          <a:p>
            <a:r>
              <a:rPr lang="de-DE" sz="2800" dirty="0" smtClean="0">
                <a:solidFill>
                  <a:schemeClr val="bg1"/>
                </a:solidFill>
              </a:rPr>
              <a:t>Erste Übernachtung auf dem Campingplatz in </a:t>
            </a:r>
            <a:r>
              <a:rPr lang="de-DE" sz="2800" dirty="0" err="1" smtClean="0">
                <a:solidFill>
                  <a:schemeClr val="bg1"/>
                </a:solidFill>
              </a:rPr>
              <a:t>Flessenow</a:t>
            </a:r>
            <a:r>
              <a:rPr lang="de-DE" sz="2800" dirty="0" smtClean="0">
                <a:solidFill>
                  <a:schemeClr val="bg1"/>
                </a:solidFill>
              </a:rPr>
              <a:t> </a:t>
            </a:r>
            <a:endParaRPr lang="de-DE" sz="2800" dirty="0">
              <a:solidFill>
                <a:schemeClr val="bg1"/>
              </a:solidFill>
            </a:endParaRPr>
          </a:p>
        </p:txBody>
      </p:sp>
    </p:spTree>
    <p:extLst>
      <p:ext uri="{BB962C8B-B14F-4D97-AF65-F5344CB8AC3E}">
        <p14:creationId xmlns:p14="http://schemas.microsoft.com/office/powerpoint/2010/main" val="3832106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29"/>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96525" cy="6846389"/>
          </a:xfrm>
          <a:prstGeom prst="rect">
            <a:avLst/>
          </a:prstGeom>
        </p:spPr>
      </p:pic>
    </p:spTree>
    <p:extLst>
      <p:ext uri="{BB962C8B-B14F-4D97-AF65-F5344CB8AC3E}">
        <p14:creationId xmlns:p14="http://schemas.microsoft.com/office/powerpoint/2010/main" val="3392765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3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Tree>
    <p:extLst>
      <p:ext uri="{BB962C8B-B14F-4D97-AF65-F5344CB8AC3E}">
        <p14:creationId xmlns:p14="http://schemas.microsoft.com/office/powerpoint/2010/main" val="3164322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3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
        <p:nvSpPr>
          <p:cNvPr id="3" name="Textfeld 2"/>
          <p:cNvSpPr txBox="1"/>
          <p:nvPr/>
        </p:nvSpPr>
        <p:spPr>
          <a:xfrm>
            <a:off x="2793077" y="5890003"/>
            <a:ext cx="7241149" cy="584775"/>
          </a:xfrm>
          <a:prstGeom prst="rect">
            <a:avLst/>
          </a:prstGeom>
          <a:noFill/>
        </p:spPr>
        <p:txBody>
          <a:bodyPr wrap="none" rtlCol="0">
            <a:spAutoFit/>
          </a:bodyPr>
          <a:lstStyle/>
          <a:p>
            <a:r>
              <a:rPr lang="de-DE" sz="3200" dirty="0" smtClean="0">
                <a:solidFill>
                  <a:schemeClr val="bg1"/>
                </a:solidFill>
              </a:rPr>
              <a:t>Direkt daneben: die kleinen Chalets der JH</a:t>
            </a:r>
            <a:endParaRPr lang="de-DE" sz="3200" dirty="0">
              <a:solidFill>
                <a:schemeClr val="bg1"/>
              </a:solidFill>
            </a:endParaRPr>
          </a:p>
        </p:txBody>
      </p:sp>
    </p:spTree>
    <p:extLst>
      <p:ext uri="{BB962C8B-B14F-4D97-AF65-F5344CB8AC3E}">
        <p14:creationId xmlns:p14="http://schemas.microsoft.com/office/powerpoint/2010/main" val="2131776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3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
        <p:nvSpPr>
          <p:cNvPr id="3" name="Textfeld 2"/>
          <p:cNvSpPr txBox="1"/>
          <p:nvPr/>
        </p:nvSpPr>
        <p:spPr>
          <a:xfrm>
            <a:off x="276225" y="5924550"/>
            <a:ext cx="8109143" cy="400110"/>
          </a:xfrm>
          <a:prstGeom prst="rect">
            <a:avLst/>
          </a:prstGeom>
          <a:noFill/>
        </p:spPr>
        <p:txBody>
          <a:bodyPr wrap="none" rtlCol="0">
            <a:spAutoFit/>
          </a:bodyPr>
          <a:lstStyle/>
          <a:p>
            <a:r>
              <a:rPr lang="de-DE" sz="2000" dirty="0">
                <a:solidFill>
                  <a:schemeClr val="bg1"/>
                </a:solidFill>
              </a:rPr>
              <a:t>Z</a:t>
            </a:r>
            <a:r>
              <a:rPr lang="de-DE" sz="2000" dirty="0" smtClean="0">
                <a:solidFill>
                  <a:schemeClr val="bg1"/>
                </a:solidFill>
              </a:rPr>
              <a:t>um </a:t>
            </a:r>
            <a:r>
              <a:rPr lang="de-DE" sz="2000" dirty="0">
                <a:solidFill>
                  <a:schemeClr val="bg1"/>
                </a:solidFill>
              </a:rPr>
              <a:t>abendlichen </a:t>
            </a:r>
            <a:r>
              <a:rPr lang="de-DE" sz="2000" dirty="0" smtClean="0">
                <a:solidFill>
                  <a:schemeClr val="bg1"/>
                </a:solidFill>
              </a:rPr>
              <a:t>Schwimmen über den kleinen Pfad  vom Zeltplatz zum See</a:t>
            </a:r>
            <a:endParaRPr lang="de-DE" sz="2000" dirty="0">
              <a:solidFill>
                <a:schemeClr val="bg1"/>
              </a:solidFill>
            </a:endParaRPr>
          </a:p>
        </p:txBody>
      </p:sp>
    </p:spTree>
    <p:extLst>
      <p:ext uri="{BB962C8B-B14F-4D97-AF65-F5344CB8AC3E}">
        <p14:creationId xmlns:p14="http://schemas.microsoft.com/office/powerpoint/2010/main" val="226314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3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
        <p:nvSpPr>
          <p:cNvPr id="3" name="Textfeld 2"/>
          <p:cNvSpPr txBox="1"/>
          <p:nvPr/>
        </p:nvSpPr>
        <p:spPr>
          <a:xfrm>
            <a:off x="432262" y="5669280"/>
            <a:ext cx="3401893" cy="584775"/>
          </a:xfrm>
          <a:prstGeom prst="rect">
            <a:avLst/>
          </a:prstGeom>
          <a:noFill/>
        </p:spPr>
        <p:txBody>
          <a:bodyPr wrap="none" rtlCol="0">
            <a:spAutoFit/>
          </a:bodyPr>
          <a:lstStyle/>
          <a:p>
            <a:r>
              <a:rPr lang="de-DE" sz="3200" dirty="0" smtClean="0">
                <a:solidFill>
                  <a:schemeClr val="bg1"/>
                </a:solidFill>
              </a:rPr>
              <a:t>Am Schweriner See</a:t>
            </a:r>
            <a:endParaRPr lang="de-DE" sz="3200" dirty="0">
              <a:solidFill>
                <a:schemeClr val="bg1"/>
              </a:solidFill>
            </a:endParaRPr>
          </a:p>
        </p:txBody>
      </p:sp>
    </p:spTree>
    <p:extLst>
      <p:ext uri="{BB962C8B-B14F-4D97-AF65-F5344CB8AC3E}">
        <p14:creationId xmlns:p14="http://schemas.microsoft.com/office/powerpoint/2010/main" val="145102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0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87725" cy="6840538"/>
          </a:xfrm>
          <a:prstGeom prst="rect">
            <a:avLst/>
          </a:prstGeom>
        </p:spPr>
      </p:pic>
      <p:sp>
        <p:nvSpPr>
          <p:cNvPr id="3" name="Textfeld 2"/>
          <p:cNvSpPr txBox="1"/>
          <p:nvPr/>
        </p:nvSpPr>
        <p:spPr>
          <a:xfrm>
            <a:off x="6215447" y="145984"/>
            <a:ext cx="3771368" cy="1200342"/>
          </a:xfrm>
          <a:prstGeom prst="rect">
            <a:avLst/>
          </a:prstGeom>
          <a:noFill/>
        </p:spPr>
        <p:txBody>
          <a:bodyPr wrap="square" rtlCol="0">
            <a:spAutoFit/>
          </a:bodyPr>
          <a:lstStyle/>
          <a:p>
            <a:r>
              <a:rPr lang="de-DE" sz="3601" b="1" dirty="0">
                <a:latin typeface="Adobe Garamond Pro" panose="02020502060506020403" pitchFamily="18" charset="0"/>
              </a:rPr>
              <a:t>Fahrt mit dem IC </a:t>
            </a:r>
            <a:br>
              <a:rPr lang="de-DE" sz="3601" b="1" dirty="0">
                <a:latin typeface="Adobe Garamond Pro" panose="02020502060506020403" pitchFamily="18" charset="0"/>
              </a:rPr>
            </a:br>
            <a:r>
              <a:rPr lang="de-DE" sz="3601" b="1" dirty="0">
                <a:latin typeface="Adobe Garamond Pro" panose="02020502060506020403" pitchFamily="18" charset="0"/>
              </a:rPr>
              <a:t>nach Schwerin</a:t>
            </a:r>
          </a:p>
        </p:txBody>
      </p:sp>
    </p:spTree>
    <p:extLst>
      <p:ext uri="{BB962C8B-B14F-4D97-AF65-F5344CB8AC3E}">
        <p14:creationId xmlns:p14="http://schemas.microsoft.com/office/powerpoint/2010/main" val="3271126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3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5852"/>
            <a:ext cx="10296525" cy="6846389"/>
          </a:xfrm>
          <a:prstGeom prst="rect">
            <a:avLst/>
          </a:prstGeom>
        </p:spPr>
      </p:pic>
    </p:spTree>
    <p:extLst>
      <p:ext uri="{BB962C8B-B14F-4D97-AF65-F5344CB8AC3E}">
        <p14:creationId xmlns:p14="http://schemas.microsoft.com/office/powerpoint/2010/main" val="2601218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3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5851"/>
            <a:ext cx="10296525" cy="6846389"/>
          </a:xfrm>
          <a:prstGeom prst="rect">
            <a:avLst/>
          </a:prstGeom>
        </p:spPr>
      </p:pic>
    </p:spTree>
    <p:extLst>
      <p:ext uri="{BB962C8B-B14F-4D97-AF65-F5344CB8AC3E}">
        <p14:creationId xmlns:p14="http://schemas.microsoft.com/office/powerpoint/2010/main" val="42323468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35"/>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5851"/>
            <a:ext cx="10296525" cy="6846389"/>
          </a:xfrm>
          <a:prstGeom prst="rect">
            <a:avLst/>
          </a:prstGeom>
        </p:spPr>
      </p:pic>
    </p:spTree>
    <p:extLst>
      <p:ext uri="{BB962C8B-B14F-4D97-AF65-F5344CB8AC3E}">
        <p14:creationId xmlns:p14="http://schemas.microsoft.com/office/powerpoint/2010/main" val="5971936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455"/>
            <a:ext cx="10296525" cy="6846094"/>
          </a:xfrm>
          <a:prstGeom prst="rect">
            <a:avLst/>
          </a:prstGeom>
        </p:spPr>
      </p:pic>
      <p:sp>
        <p:nvSpPr>
          <p:cNvPr id="3" name="Textfeld 2"/>
          <p:cNvSpPr txBox="1"/>
          <p:nvPr/>
        </p:nvSpPr>
        <p:spPr>
          <a:xfrm>
            <a:off x="200025" y="5886431"/>
            <a:ext cx="8233344" cy="954107"/>
          </a:xfrm>
          <a:prstGeom prst="rect">
            <a:avLst/>
          </a:prstGeom>
          <a:noFill/>
        </p:spPr>
        <p:txBody>
          <a:bodyPr wrap="none" rtlCol="0">
            <a:spAutoFit/>
          </a:bodyPr>
          <a:lstStyle/>
          <a:p>
            <a:r>
              <a:rPr lang="de-DE" sz="2800" b="1" dirty="0">
                <a:solidFill>
                  <a:schemeClr val="bg1"/>
                </a:solidFill>
                <a:latin typeface="Adobe Garamond Pro" panose="02020502060506020403" pitchFamily="18" charset="0"/>
              </a:rPr>
              <a:t>Tag </a:t>
            </a:r>
            <a:r>
              <a:rPr lang="de-DE" sz="2800" b="1" dirty="0" smtClean="0">
                <a:solidFill>
                  <a:schemeClr val="bg1"/>
                </a:solidFill>
                <a:latin typeface="Adobe Garamond Pro" panose="02020502060506020403" pitchFamily="18" charset="0"/>
              </a:rPr>
              <a:t>2: </a:t>
            </a:r>
            <a:r>
              <a:rPr lang="de-DE" sz="2800" b="1" dirty="0" err="1" smtClean="0">
                <a:solidFill>
                  <a:schemeClr val="bg1"/>
                </a:solidFill>
                <a:latin typeface="Adobe Garamond Pro" panose="02020502060506020403" pitchFamily="18" charset="0"/>
              </a:rPr>
              <a:t>Flessenow</a:t>
            </a:r>
            <a:r>
              <a:rPr lang="de-DE" sz="2800" b="1" dirty="0" smtClean="0">
                <a:solidFill>
                  <a:schemeClr val="bg1"/>
                </a:solidFill>
                <a:latin typeface="Adobe Garamond Pro" panose="02020502060506020403" pitchFamily="18" charset="0"/>
              </a:rPr>
              <a:t> – Wismar – Kühlungsborn - Rostock</a:t>
            </a:r>
            <a:r>
              <a:rPr lang="de-DE" sz="2800" b="1" dirty="0">
                <a:solidFill>
                  <a:schemeClr val="bg1"/>
                </a:solidFill>
                <a:latin typeface="Adobe Garamond Pro" panose="02020502060506020403" pitchFamily="18" charset="0"/>
              </a:rPr>
              <a:t/>
            </a:r>
            <a:br>
              <a:rPr lang="de-DE" sz="2800" b="1" dirty="0">
                <a:solidFill>
                  <a:schemeClr val="bg1"/>
                </a:solidFill>
                <a:latin typeface="Adobe Garamond Pro" panose="02020502060506020403" pitchFamily="18" charset="0"/>
              </a:rPr>
            </a:br>
            <a:endParaRPr lang="de-DE" sz="2800" dirty="0"/>
          </a:p>
        </p:txBody>
      </p:sp>
    </p:spTree>
    <p:extLst>
      <p:ext uri="{BB962C8B-B14F-4D97-AF65-F5344CB8AC3E}">
        <p14:creationId xmlns:p14="http://schemas.microsoft.com/office/powerpoint/2010/main" val="11311098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377287" y="1182791"/>
            <a:ext cx="5896157" cy="3920317"/>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4394951" y="1581821"/>
            <a:ext cx="5416811" cy="3601603"/>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1019331" y="6250899"/>
            <a:ext cx="4733796" cy="461665"/>
          </a:xfrm>
          <a:prstGeom prst="rect">
            <a:avLst/>
          </a:prstGeom>
          <a:noFill/>
        </p:spPr>
        <p:txBody>
          <a:bodyPr wrap="none" rtlCol="0">
            <a:spAutoFit/>
          </a:bodyPr>
          <a:lstStyle/>
          <a:p>
            <a:r>
              <a:rPr lang="de-DE" sz="2400" dirty="0" smtClean="0"/>
              <a:t>Und immer wieder : schattige Alleen</a:t>
            </a:r>
            <a:endParaRPr lang="de-DE" sz="2400" dirty="0"/>
          </a:p>
        </p:txBody>
      </p:sp>
    </p:spTree>
    <p:extLst>
      <p:ext uri="{BB962C8B-B14F-4D97-AF65-F5344CB8AC3E}">
        <p14:creationId xmlns:p14="http://schemas.microsoft.com/office/powerpoint/2010/main" val="34206806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22877" y="1610139"/>
            <a:ext cx="5370989" cy="3571137"/>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t="-410"/>
          <a:stretch/>
        </p:blipFill>
        <p:spPr>
          <a:xfrm rot="5400000">
            <a:off x="1247943" y="-390642"/>
            <a:ext cx="4264969" cy="3679287"/>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950050" y="6319645"/>
            <a:ext cx="5259645" cy="368691"/>
          </a:xfrm>
          <a:prstGeom prst="rect">
            <a:avLst/>
          </a:prstGeom>
          <a:noFill/>
        </p:spPr>
        <p:txBody>
          <a:bodyPr wrap="none" rtlCol="0">
            <a:spAutoFit/>
          </a:bodyPr>
          <a:lstStyle/>
          <a:p>
            <a:r>
              <a:rPr lang="de-DE" dirty="0" smtClean="0"/>
              <a:t>… und nostalgische Bekenntnisse zu einer anderen Zeit</a:t>
            </a:r>
            <a:endParaRPr lang="de-DE" dirty="0"/>
          </a:p>
        </p:txBody>
      </p:sp>
      <p:pic>
        <p:nvPicPr>
          <p:cNvPr id="5" name="Grafik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9889" y="955736"/>
            <a:ext cx="5428357" cy="3609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28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3622091" y="5113538"/>
            <a:ext cx="6578353" cy="1631216"/>
          </a:xfrm>
          <a:prstGeom prst="rect">
            <a:avLst/>
          </a:prstGeom>
          <a:noFill/>
        </p:spPr>
        <p:txBody>
          <a:bodyPr wrap="square" rtlCol="0">
            <a:spAutoFit/>
          </a:bodyPr>
          <a:lstStyle/>
          <a:p>
            <a:r>
              <a:rPr lang="de-DE" sz="2000" b="1" dirty="0" smtClean="0">
                <a:solidFill>
                  <a:schemeClr val="bg1"/>
                </a:solidFill>
              </a:rPr>
              <a:t>Dorf Mecklenburg</a:t>
            </a:r>
          </a:p>
          <a:p>
            <a:r>
              <a:rPr lang="de-DE" sz="2000" dirty="0" smtClean="0">
                <a:solidFill>
                  <a:schemeClr val="bg1"/>
                </a:solidFill>
              </a:rPr>
              <a:t>Die Burg Mecklenburg war der Namensgeber der ganzen Region – die heute nicht mehr vorhandene Mecklenburg wurde im 8. </a:t>
            </a:r>
            <a:r>
              <a:rPr lang="de-DE" sz="2000" dirty="0" err="1" smtClean="0">
                <a:solidFill>
                  <a:schemeClr val="bg1"/>
                </a:solidFill>
              </a:rPr>
              <a:t>Jh</a:t>
            </a:r>
            <a:r>
              <a:rPr lang="de-DE" sz="2000" dirty="0">
                <a:solidFill>
                  <a:schemeClr val="bg1"/>
                </a:solidFill>
              </a:rPr>
              <a:t> </a:t>
            </a:r>
            <a:r>
              <a:rPr lang="de-DE" sz="2000" dirty="0" smtClean="0">
                <a:solidFill>
                  <a:schemeClr val="bg1"/>
                </a:solidFill>
              </a:rPr>
              <a:t>von slawischen </a:t>
            </a:r>
            <a:r>
              <a:rPr lang="de-DE" sz="2000" dirty="0" err="1" smtClean="0">
                <a:solidFill>
                  <a:schemeClr val="bg1"/>
                </a:solidFill>
              </a:rPr>
              <a:t>Abodriten</a:t>
            </a:r>
            <a:r>
              <a:rPr lang="de-DE" sz="2000" dirty="0" smtClean="0">
                <a:solidFill>
                  <a:schemeClr val="bg1"/>
                </a:solidFill>
              </a:rPr>
              <a:t> gegründet und im 12. </a:t>
            </a:r>
            <a:r>
              <a:rPr lang="de-DE" sz="2000" dirty="0" err="1" smtClean="0">
                <a:solidFill>
                  <a:schemeClr val="bg1"/>
                </a:solidFill>
              </a:rPr>
              <a:t>Jahrhuunder</a:t>
            </a:r>
            <a:r>
              <a:rPr lang="de-DE" sz="2000" dirty="0" smtClean="0">
                <a:solidFill>
                  <a:schemeClr val="bg1"/>
                </a:solidFill>
              </a:rPr>
              <a:t> zerstört</a:t>
            </a:r>
            <a:endParaRPr lang="de-DE" sz="2000" dirty="0">
              <a:solidFill>
                <a:schemeClr val="bg1"/>
              </a:solidFill>
            </a:endParaRPr>
          </a:p>
        </p:txBody>
      </p:sp>
    </p:spTree>
    <p:extLst>
      <p:ext uri="{BB962C8B-B14F-4D97-AF65-F5344CB8AC3E}">
        <p14:creationId xmlns:p14="http://schemas.microsoft.com/office/powerpoint/2010/main" val="2653858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296525" cy="6846094"/>
          </a:xfrm>
          <a:prstGeom prst="rect">
            <a:avLst/>
          </a:prstGeom>
        </p:spPr>
      </p:pic>
      <p:sp>
        <p:nvSpPr>
          <p:cNvPr id="4" name="Textfeld 3"/>
          <p:cNvSpPr txBox="1"/>
          <p:nvPr/>
        </p:nvSpPr>
        <p:spPr>
          <a:xfrm>
            <a:off x="1198485" y="5655076"/>
            <a:ext cx="245580" cy="645048"/>
          </a:xfrm>
          <a:prstGeom prst="rect">
            <a:avLst/>
          </a:prstGeom>
          <a:noFill/>
        </p:spPr>
        <p:txBody>
          <a:bodyPr wrap="none" rtlCol="0">
            <a:spAutoFit/>
          </a:bodyPr>
          <a:lstStyle/>
          <a:p>
            <a:r>
              <a:rPr lang="de-DE" dirty="0" smtClean="0">
                <a:solidFill>
                  <a:schemeClr val="bg1"/>
                </a:solidFill>
              </a:rPr>
              <a:t>:</a:t>
            </a:r>
          </a:p>
          <a:p>
            <a:endParaRPr lang="de-DE" dirty="0">
              <a:solidFill>
                <a:schemeClr val="bg1"/>
              </a:solidFill>
            </a:endParaRPr>
          </a:p>
        </p:txBody>
      </p:sp>
    </p:spTree>
    <p:extLst>
      <p:ext uri="{BB962C8B-B14F-4D97-AF65-F5344CB8AC3E}">
        <p14:creationId xmlns:p14="http://schemas.microsoft.com/office/powerpoint/2010/main" val="8282737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296525" cy="6846094"/>
          </a:xfrm>
          <a:prstGeom prst="rect">
            <a:avLst/>
          </a:prstGeom>
        </p:spPr>
      </p:pic>
      <p:sp>
        <p:nvSpPr>
          <p:cNvPr id="4" name="Textfeld 3"/>
          <p:cNvSpPr txBox="1"/>
          <p:nvPr/>
        </p:nvSpPr>
        <p:spPr>
          <a:xfrm>
            <a:off x="1198485" y="5655076"/>
            <a:ext cx="245580" cy="645048"/>
          </a:xfrm>
          <a:prstGeom prst="rect">
            <a:avLst/>
          </a:prstGeom>
          <a:noFill/>
        </p:spPr>
        <p:txBody>
          <a:bodyPr wrap="none" rtlCol="0">
            <a:spAutoFit/>
          </a:bodyPr>
          <a:lstStyle/>
          <a:p>
            <a:r>
              <a:rPr lang="de-DE" dirty="0" smtClean="0">
                <a:solidFill>
                  <a:schemeClr val="bg1"/>
                </a:solidFill>
              </a:rPr>
              <a:t>:</a:t>
            </a:r>
          </a:p>
          <a:p>
            <a:endParaRPr lang="de-DE" dirty="0">
              <a:solidFill>
                <a:schemeClr val="bg1"/>
              </a:solidFill>
            </a:endParaRPr>
          </a:p>
        </p:txBody>
      </p:sp>
      <p:sp>
        <p:nvSpPr>
          <p:cNvPr id="5" name="Textfeld 4"/>
          <p:cNvSpPr txBox="1"/>
          <p:nvPr/>
        </p:nvSpPr>
        <p:spPr>
          <a:xfrm>
            <a:off x="6797965" y="157018"/>
            <a:ext cx="3260434" cy="6448560"/>
          </a:xfrm>
          <a:prstGeom prst="rect">
            <a:avLst/>
          </a:prstGeom>
          <a:solidFill>
            <a:schemeClr val="accent5">
              <a:lumMod val="20000"/>
              <a:lumOff val="80000"/>
              <a:alpha val="78000"/>
            </a:schemeClr>
          </a:solidFill>
        </p:spPr>
        <p:txBody>
          <a:bodyPr wrap="square" rtlCol="0">
            <a:spAutoFit/>
          </a:bodyPr>
          <a:lstStyle/>
          <a:p>
            <a:r>
              <a:rPr lang="de-DE" b="1" dirty="0"/>
              <a:t>Kirche im Dorf </a:t>
            </a:r>
            <a:r>
              <a:rPr lang="de-DE" b="1" dirty="0" smtClean="0"/>
              <a:t>Mecklenburg</a:t>
            </a:r>
          </a:p>
          <a:p>
            <a:r>
              <a:rPr lang="de-DE" dirty="0" smtClean="0"/>
              <a:t>Die </a:t>
            </a:r>
            <a:r>
              <a:rPr lang="de-DE" dirty="0"/>
              <a:t>ursprünglich backsteingotische Dorfkirche wurde im 14. Jahrhundert errichtet und im 17. Jahrhundert einer größeren Umgestaltung </a:t>
            </a:r>
            <a:r>
              <a:rPr lang="de-DE" dirty="0" smtClean="0"/>
              <a:t>unterzogen. Die </a:t>
            </a:r>
            <a:r>
              <a:rPr lang="de-DE" dirty="0"/>
              <a:t>Ausstattung der Kirche im Stil der Spätrenaissance geht auf Herzog Adolf Friedrich I. von Mecklenburg </a:t>
            </a:r>
            <a:r>
              <a:rPr lang="de-DE" dirty="0" smtClean="0"/>
              <a:t>zurück, der </a:t>
            </a:r>
            <a:r>
              <a:rPr lang="de-DE" dirty="0"/>
              <a:t>sowohl den Altaraufsatz (1622) wie auch die dazu passende Kanzel (1618) stiftete. Die Figuren des Triumphkreuzes sind eine Stiftung des Hofmeisters Hans Schmidt aus dem Jahr 1633. Die bemalte Kassettendecke aus dem 17. Jahrhundert zeigt Darstellungen von Christus mit den törichten und klugen Jungfrauen und weitere Ornamentik. </a:t>
            </a:r>
          </a:p>
        </p:txBody>
      </p:sp>
    </p:spTree>
    <p:extLst>
      <p:ext uri="{BB962C8B-B14F-4D97-AF65-F5344CB8AC3E}">
        <p14:creationId xmlns:p14="http://schemas.microsoft.com/office/powerpoint/2010/main" val="401203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55"/>
            <a:ext cx="10296525" cy="6846094"/>
          </a:xfrm>
          <a:prstGeom prst="rect">
            <a:avLst/>
          </a:prstGeom>
        </p:spPr>
      </p:pic>
    </p:spTree>
    <p:extLst>
      <p:ext uri="{BB962C8B-B14F-4D97-AF65-F5344CB8AC3E}">
        <p14:creationId xmlns:p14="http://schemas.microsoft.com/office/powerpoint/2010/main" val="2241562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04"/>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8354" y="-31354"/>
            <a:ext cx="10334879" cy="6871892"/>
          </a:xfrm>
          <a:prstGeom prst="rect">
            <a:avLst/>
          </a:prstGeom>
        </p:spPr>
      </p:pic>
      <p:sp>
        <p:nvSpPr>
          <p:cNvPr id="3" name="Textfeld 2"/>
          <p:cNvSpPr txBox="1"/>
          <p:nvPr/>
        </p:nvSpPr>
        <p:spPr>
          <a:xfrm>
            <a:off x="205911" y="5569326"/>
            <a:ext cx="7200048" cy="1061829"/>
          </a:xfrm>
          <a:prstGeom prst="rect">
            <a:avLst/>
          </a:prstGeom>
          <a:noFill/>
        </p:spPr>
        <p:txBody>
          <a:bodyPr wrap="none" rtlCol="0">
            <a:spAutoFit/>
          </a:bodyPr>
          <a:lstStyle/>
          <a:p>
            <a:r>
              <a:rPr lang="de-DE" sz="3150" b="1" dirty="0" smtClean="0">
                <a:solidFill>
                  <a:schemeClr val="bg1"/>
                </a:solidFill>
                <a:latin typeface="Adobe Garamond Pro" panose="02020502060506020403" pitchFamily="18" charset="0"/>
              </a:rPr>
              <a:t>Tag 1: Schwerin – </a:t>
            </a:r>
            <a:r>
              <a:rPr lang="de-DE" sz="3150" b="1" dirty="0" err="1" smtClean="0">
                <a:solidFill>
                  <a:schemeClr val="bg1"/>
                </a:solidFill>
                <a:latin typeface="Adobe Garamond Pro" panose="02020502060506020403" pitchFamily="18" charset="0"/>
              </a:rPr>
              <a:t>Flessenow</a:t>
            </a:r>
            <a:r>
              <a:rPr lang="de-DE" sz="3150" b="1" dirty="0" smtClean="0">
                <a:solidFill>
                  <a:schemeClr val="bg1"/>
                </a:solidFill>
                <a:latin typeface="Adobe Garamond Pro" panose="02020502060506020403" pitchFamily="18" charset="0"/>
              </a:rPr>
              <a:t/>
            </a:r>
            <a:br>
              <a:rPr lang="de-DE" sz="3150" b="1" dirty="0" smtClean="0">
                <a:solidFill>
                  <a:schemeClr val="bg1"/>
                </a:solidFill>
                <a:latin typeface="Adobe Garamond Pro" panose="02020502060506020403" pitchFamily="18" charset="0"/>
              </a:rPr>
            </a:br>
            <a:r>
              <a:rPr lang="de-DE" sz="3150" b="1" dirty="0" smtClean="0">
                <a:solidFill>
                  <a:schemeClr val="bg1"/>
                </a:solidFill>
                <a:latin typeface="Adobe Garamond Pro" panose="02020502060506020403" pitchFamily="18" charset="0"/>
              </a:rPr>
              <a:t>Mittags </a:t>
            </a:r>
            <a:r>
              <a:rPr lang="de-DE" sz="3150" b="1" dirty="0">
                <a:solidFill>
                  <a:schemeClr val="bg1"/>
                </a:solidFill>
                <a:latin typeface="Adobe Garamond Pro" panose="02020502060506020403" pitchFamily="18" charset="0"/>
              </a:rPr>
              <a:t>Ankunft am Bahnhof in Schwerin</a:t>
            </a:r>
          </a:p>
        </p:txBody>
      </p:sp>
    </p:spTree>
    <p:extLst>
      <p:ext uri="{BB962C8B-B14F-4D97-AF65-F5344CB8AC3E}">
        <p14:creationId xmlns:p14="http://schemas.microsoft.com/office/powerpoint/2010/main" val="3907113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18473" y="1351263"/>
            <a:ext cx="6210223" cy="4129138"/>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4336" y="1427422"/>
            <a:ext cx="5523202" cy="3422637"/>
          </a:xfrm>
          <a:prstGeom prst="rect">
            <a:avLst/>
          </a:prstGeom>
          <a:ln>
            <a:noFill/>
          </a:ln>
          <a:effectLst>
            <a:outerShdw blurRad="292100" dist="139700" dir="2700000" algn="tl" rotWithShape="0">
              <a:srgbClr val="333333">
                <a:alpha val="65000"/>
              </a:srgbClr>
            </a:outerShdw>
          </a:effectLst>
        </p:spPr>
      </p:pic>
      <p:sp>
        <p:nvSpPr>
          <p:cNvPr id="8" name="Textfeld 7"/>
          <p:cNvSpPr txBox="1"/>
          <p:nvPr/>
        </p:nvSpPr>
        <p:spPr>
          <a:xfrm>
            <a:off x="4594336" y="5209309"/>
            <a:ext cx="4100115" cy="1197764"/>
          </a:xfrm>
          <a:prstGeom prst="rect">
            <a:avLst/>
          </a:prstGeom>
          <a:noFill/>
        </p:spPr>
        <p:txBody>
          <a:bodyPr wrap="square" rtlCol="0">
            <a:spAutoFit/>
          </a:bodyPr>
          <a:lstStyle/>
          <a:p>
            <a:r>
              <a:rPr lang="de-DE" dirty="0" smtClean="0"/>
              <a:t>Altar 1622: einer der ersten Altäre in Mecklenburg nach der Reformation: </a:t>
            </a:r>
          </a:p>
          <a:p>
            <a:r>
              <a:rPr lang="de-DE" dirty="0" smtClean="0"/>
              <a:t>Nur mit biblischen Motiven ohne Heiligendarstellungen</a:t>
            </a:r>
            <a:endParaRPr lang="de-DE" dirty="0"/>
          </a:p>
        </p:txBody>
      </p:sp>
    </p:spTree>
    <p:extLst>
      <p:ext uri="{BB962C8B-B14F-4D97-AF65-F5344CB8AC3E}">
        <p14:creationId xmlns:p14="http://schemas.microsoft.com/office/powerpoint/2010/main" val="18045595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9668" y="1212949"/>
            <a:ext cx="3597286" cy="4652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402" y="1608071"/>
            <a:ext cx="5676181" cy="4257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p:cNvSpPr txBox="1"/>
          <p:nvPr/>
        </p:nvSpPr>
        <p:spPr>
          <a:xfrm>
            <a:off x="1634836" y="6234546"/>
            <a:ext cx="4311642" cy="368691"/>
          </a:xfrm>
          <a:prstGeom prst="rect">
            <a:avLst/>
          </a:prstGeom>
          <a:solidFill>
            <a:schemeClr val="bg1"/>
          </a:solidFill>
        </p:spPr>
        <p:txBody>
          <a:bodyPr wrap="square" rtlCol="0">
            <a:spAutoFit/>
          </a:bodyPr>
          <a:lstStyle/>
          <a:p>
            <a:r>
              <a:rPr lang="de-DE" dirty="0" smtClean="0"/>
              <a:t>Die 7 weisen und die 7 törichten Jungfrauen</a:t>
            </a:r>
            <a:endParaRPr lang="de-DE" dirty="0"/>
          </a:p>
        </p:txBody>
      </p:sp>
    </p:spTree>
    <p:extLst>
      <p:ext uri="{BB962C8B-B14F-4D97-AF65-F5344CB8AC3E}">
        <p14:creationId xmlns:p14="http://schemas.microsoft.com/office/powerpoint/2010/main" val="28536770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6" y="0"/>
            <a:ext cx="10288169" cy="6840538"/>
          </a:xfrm>
          <a:prstGeom prst="rect">
            <a:avLst/>
          </a:prstGeom>
        </p:spPr>
      </p:pic>
      <p:sp>
        <p:nvSpPr>
          <p:cNvPr id="6" name="Textfeld 5"/>
          <p:cNvSpPr txBox="1"/>
          <p:nvPr/>
        </p:nvSpPr>
        <p:spPr>
          <a:xfrm>
            <a:off x="323272" y="387927"/>
            <a:ext cx="3389746" cy="1200329"/>
          </a:xfrm>
          <a:prstGeom prst="rect">
            <a:avLst/>
          </a:prstGeom>
          <a:noFill/>
        </p:spPr>
        <p:txBody>
          <a:bodyPr wrap="square" rtlCol="0">
            <a:spAutoFit/>
          </a:bodyPr>
          <a:lstStyle/>
          <a:p>
            <a:r>
              <a:rPr lang="de-DE" sz="2400" dirty="0" smtClean="0">
                <a:solidFill>
                  <a:schemeClr val="bg1"/>
                </a:solidFill>
              </a:rPr>
              <a:t>Die Gefangennahme – ein sehr tatkräftiger Petrus mit Schwert (?)</a:t>
            </a:r>
            <a:endParaRPr lang="de-DE" sz="2400" dirty="0">
              <a:solidFill>
                <a:schemeClr val="bg1"/>
              </a:solidFill>
            </a:endParaRPr>
          </a:p>
        </p:txBody>
      </p:sp>
    </p:spTree>
    <p:extLst>
      <p:ext uri="{BB962C8B-B14F-4D97-AF65-F5344CB8AC3E}">
        <p14:creationId xmlns:p14="http://schemas.microsoft.com/office/powerpoint/2010/main" val="29229985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56" y="0"/>
            <a:ext cx="10288169" cy="6840538"/>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3018" y="146937"/>
            <a:ext cx="8423309" cy="70564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feld 5"/>
          <p:cNvSpPr txBox="1"/>
          <p:nvPr/>
        </p:nvSpPr>
        <p:spPr>
          <a:xfrm>
            <a:off x="323272" y="387927"/>
            <a:ext cx="3389746" cy="1200329"/>
          </a:xfrm>
          <a:prstGeom prst="rect">
            <a:avLst/>
          </a:prstGeom>
          <a:noFill/>
        </p:spPr>
        <p:txBody>
          <a:bodyPr wrap="square" rtlCol="0">
            <a:spAutoFit/>
          </a:bodyPr>
          <a:lstStyle/>
          <a:p>
            <a:r>
              <a:rPr lang="de-DE" sz="2400" dirty="0" smtClean="0">
                <a:solidFill>
                  <a:schemeClr val="bg1"/>
                </a:solidFill>
              </a:rPr>
              <a:t>Die Gefangennahme – ein sehr tatkräftiger Petrus mit Schwert (?)</a:t>
            </a:r>
            <a:endParaRPr lang="de-DE" sz="2400" dirty="0">
              <a:solidFill>
                <a:schemeClr val="bg1"/>
              </a:solidFill>
            </a:endParaRPr>
          </a:p>
        </p:txBody>
      </p:sp>
    </p:spTree>
    <p:extLst>
      <p:ext uri="{BB962C8B-B14F-4D97-AF65-F5344CB8AC3E}">
        <p14:creationId xmlns:p14="http://schemas.microsoft.com/office/powerpoint/2010/main" val="219704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12337">
            <a:off x="680437" y="567265"/>
            <a:ext cx="1238150" cy="1481137"/>
          </a:xfrm>
          <a:prstGeom prst="rect">
            <a:avLst/>
          </a:prstGeom>
        </p:spPr>
      </p:pic>
    </p:spTree>
    <p:extLst>
      <p:ext uri="{BB962C8B-B14F-4D97-AF65-F5344CB8AC3E}">
        <p14:creationId xmlns:p14="http://schemas.microsoft.com/office/powerpoint/2010/main" val="250391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12337">
            <a:off x="680437" y="567265"/>
            <a:ext cx="1238150" cy="1481137"/>
          </a:xfrm>
          <a:prstGeom prst="rect">
            <a:avLst/>
          </a:prstGeom>
        </p:spPr>
      </p:pic>
      <p:sp>
        <p:nvSpPr>
          <p:cNvPr id="4" name="Rechteck 3"/>
          <p:cNvSpPr/>
          <p:nvPr/>
        </p:nvSpPr>
        <p:spPr>
          <a:xfrm>
            <a:off x="4512734" y="316544"/>
            <a:ext cx="5300134" cy="6118406"/>
          </a:xfrm>
          <a:prstGeom prst="rect">
            <a:avLst/>
          </a:prstGeom>
          <a:solidFill>
            <a:schemeClr val="bg1">
              <a:alpha val="88000"/>
            </a:schemeClr>
          </a:solidFill>
          <a:ln w="19050">
            <a:solidFill>
              <a:srgbClr val="333333"/>
            </a:solidFill>
          </a:ln>
        </p:spPr>
        <p:txBody>
          <a:bodyPr wrap="square">
            <a:spAutoFit/>
          </a:bodyPr>
          <a:lstStyle/>
          <a:p>
            <a:pPr>
              <a:lnSpc>
                <a:spcPct val="107000"/>
              </a:lnSpc>
              <a:spcAft>
                <a:spcPts val="800"/>
              </a:spcAft>
            </a:pPr>
            <a:r>
              <a:rPr lang="de-DE" sz="2400" b="1" dirty="0" smtClean="0">
                <a:latin typeface="Calibri" panose="020F0502020204030204" pitchFamily="34" charset="0"/>
                <a:ea typeface="Calibri" panose="020F0502020204030204" pitchFamily="34" charset="0"/>
                <a:cs typeface="Times New Roman" panose="02020603050405020304" pitchFamily="18" charset="0"/>
              </a:rPr>
              <a:t>Wismar</a:t>
            </a:r>
            <a:r>
              <a:rPr lang="de-DE" sz="1800" dirty="0" smtClean="0">
                <a:latin typeface="Calibri" panose="020F0502020204030204" pitchFamily="34" charset="0"/>
                <a:ea typeface="Calibri" panose="020F0502020204030204" pitchFamily="34" charset="0"/>
                <a:cs typeface="Times New Roman" panose="02020603050405020304" pitchFamily="18" charset="0"/>
              </a:rPr>
              <a:t/>
            </a:r>
            <a:br>
              <a:rPr lang="de-DE" sz="1800" dirty="0" smtClean="0">
                <a:latin typeface="Calibri" panose="020F0502020204030204" pitchFamily="34" charset="0"/>
                <a:ea typeface="Calibri" panose="020F0502020204030204" pitchFamily="34" charset="0"/>
                <a:cs typeface="Times New Roman" panose="02020603050405020304" pitchFamily="18" charset="0"/>
              </a:rPr>
            </a:br>
            <a:r>
              <a:rPr lang="de-DE" sz="1800" dirty="0" smtClean="0">
                <a:latin typeface="Calibri" panose="020F0502020204030204" pitchFamily="34" charset="0"/>
                <a:ea typeface="Calibri" panose="020F0502020204030204" pitchFamily="34" charset="0"/>
                <a:cs typeface="Times New Roman" panose="02020603050405020304" pitchFamily="18" charset="0"/>
              </a:rPr>
              <a:t>Die </a:t>
            </a:r>
            <a:r>
              <a:rPr lang="de-DE" sz="1800" dirty="0">
                <a:latin typeface="Calibri" panose="020F0502020204030204" pitchFamily="34" charset="0"/>
                <a:ea typeface="Calibri" panose="020F0502020204030204" pitchFamily="34" charset="0"/>
                <a:cs typeface="Times New Roman" panose="02020603050405020304" pitchFamily="18" charset="0"/>
              </a:rPr>
              <a:t>Stadtgründung, geschätzt auf 1226, geht vermutlich auf den Fürsten Heinrich Borwin I. zurück.  Die Stadt wurde im Mittelalter ein frühes und wichtiges Mitglied der Hanse. Die Reformation ging in Wismar von den Franziskanern aus. Im Dreißigjährigen Krieg eroberte 1632 Schweden die Stadt, die im Westfälischen Frieden 1648 als kaiserliches Lehen an die schwedische Krone fiel. Die schwedische Herrschaft über Wismar endete de facto 1803, als Schweden die Stadt mit dem </a:t>
            </a:r>
            <a:r>
              <a:rPr lang="de-DE" sz="1800" dirty="0" err="1">
                <a:latin typeface="Calibri" panose="020F0502020204030204" pitchFamily="34" charset="0"/>
                <a:ea typeface="Calibri" panose="020F0502020204030204" pitchFamily="34" charset="0"/>
                <a:cs typeface="Times New Roman" panose="02020603050405020304" pitchFamily="18" charset="0"/>
              </a:rPr>
              <a:t>Malmöer</a:t>
            </a:r>
            <a:r>
              <a:rPr lang="de-DE" sz="1800" dirty="0">
                <a:latin typeface="Calibri" panose="020F0502020204030204" pitchFamily="34" charset="0"/>
                <a:ea typeface="Calibri" panose="020F0502020204030204" pitchFamily="34" charset="0"/>
                <a:cs typeface="Times New Roman" panose="02020603050405020304" pitchFamily="18" charset="0"/>
              </a:rPr>
              <a:t> Pfandvertrag für 99 Jahre an das Herzogtum Mecklenburg-Schwerin verpfändete. Formal fiel Wismar  erst 1903 an Deutschland zurück und Schweden verzichtete auf die Einlösung des Pfandes. Wismar feiert deshalb jährlich das </a:t>
            </a:r>
            <a:r>
              <a:rPr lang="de-DE" sz="1800" i="1" dirty="0">
                <a:latin typeface="Calibri" panose="020F0502020204030204" pitchFamily="34" charset="0"/>
                <a:ea typeface="Calibri" panose="020F0502020204030204" pitchFamily="34" charset="0"/>
                <a:cs typeface="Times New Roman" panose="02020603050405020304" pitchFamily="18" charset="0"/>
              </a:rPr>
              <a:t>Schwedenfest</a:t>
            </a:r>
            <a:r>
              <a:rPr lang="de-DE" sz="1800" dirty="0">
                <a:latin typeface="Calibri" panose="020F0502020204030204" pitchFamily="34" charset="0"/>
                <a:ea typeface="Calibri" panose="020F0502020204030204" pitchFamily="34" charset="0"/>
                <a:cs typeface="Times New Roman" panose="02020603050405020304" pitchFamily="18" charset="0"/>
              </a:rPr>
              <a:t>. Wirtschaftlich geschwächt durch Schweden- und napoleonische  Besetzungszeiten verfielen die Bauten; Schifffahrt, Brauerei und Handel erlebten einen Niedergang. Seit 2002 ist die Altstadt UNESCO Weltkulturerbe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894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496" y="1318507"/>
            <a:ext cx="5057797" cy="3447564"/>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5324" y="1318507"/>
            <a:ext cx="3598334" cy="3447564"/>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1058632" y="5035462"/>
            <a:ext cx="5435601" cy="1750479"/>
          </a:xfrm>
          <a:prstGeom prst="rect">
            <a:avLst/>
          </a:prstGeom>
          <a:solidFill>
            <a:schemeClr val="bg1"/>
          </a:solidFill>
          <a:ln w="19050">
            <a:solidFill>
              <a:schemeClr val="tx1"/>
            </a:solidFill>
          </a:ln>
        </p:spPr>
        <p:txBody>
          <a:bodyPr wrap="square" rtlCol="0">
            <a:spAutoFit/>
          </a:bodyPr>
          <a:lstStyle/>
          <a:p>
            <a:r>
              <a:rPr lang="de-DE" b="1" dirty="0" smtClean="0"/>
              <a:t>Die Wasserkunst</a:t>
            </a:r>
            <a:r>
              <a:rPr lang="de-DE" dirty="0" smtClean="0"/>
              <a:t>, Ende 16. Jh. Der Bau diente </a:t>
            </a:r>
            <a:r>
              <a:rPr lang="de-DE" dirty="0"/>
              <a:t>zur Trinkwasserversorgung der Stadt. Hölzerne Rohre verbanden Quellen, die in den Höhenzügen </a:t>
            </a:r>
            <a:r>
              <a:rPr lang="de-DE" dirty="0" smtClean="0"/>
              <a:t>südwestlich </a:t>
            </a:r>
            <a:r>
              <a:rPr lang="de-DE" dirty="0"/>
              <a:t>der alten Hansestadt entsprangen, direkt mit der gleichfalls auf einer Anhöhe befindlichen Wasserkunst auf dem Marktplatz. </a:t>
            </a:r>
          </a:p>
        </p:txBody>
      </p:sp>
      <p:sp>
        <p:nvSpPr>
          <p:cNvPr id="9" name="Textfeld 8"/>
          <p:cNvSpPr txBox="1"/>
          <p:nvPr/>
        </p:nvSpPr>
        <p:spPr>
          <a:xfrm>
            <a:off x="883727" y="512669"/>
            <a:ext cx="4233334" cy="645048"/>
          </a:xfrm>
          <a:prstGeom prst="rect">
            <a:avLst/>
          </a:prstGeom>
          <a:solidFill>
            <a:schemeClr val="bg1"/>
          </a:solidFill>
          <a:ln w="19050">
            <a:solidFill>
              <a:schemeClr val="tx1"/>
            </a:solidFill>
          </a:ln>
        </p:spPr>
        <p:txBody>
          <a:bodyPr wrap="square" rtlCol="0">
            <a:spAutoFit/>
          </a:bodyPr>
          <a:lstStyle/>
          <a:p>
            <a:r>
              <a:rPr lang="de-DE" dirty="0" smtClean="0"/>
              <a:t>Der „</a:t>
            </a:r>
            <a:r>
              <a:rPr lang="de-DE" b="1" dirty="0" smtClean="0"/>
              <a:t>alte Schwede</a:t>
            </a:r>
            <a:r>
              <a:rPr lang="de-DE" dirty="0" smtClean="0"/>
              <a:t>“: eins der ältesten gotischen Bürgerhäuser , um 1380</a:t>
            </a:r>
            <a:endParaRPr lang="de-DE" dirty="0"/>
          </a:p>
        </p:txBody>
      </p:sp>
      <p:cxnSp>
        <p:nvCxnSpPr>
          <p:cNvPr id="8" name="Gerade Verbindung mit Pfeil 7"/>
          <p:cNvCxnSpPr/>
          <p:nvPr/>
        </p:nvCxnSpPr>
        <p:spPr>
          <a:xfrm flipH="1">
            <a:off x="3395134" y="996926"/>
            <a:ext cx="889000" cy="14320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p:cNvCxnSpPr/>
          <p:nvPr/>
        </p:nvCxnSpPr>
        <p:spPr>
          <a:xfrm flipH="1" flipV="1">
            <a:off x="4852997" y="3945469"/>
            <a:ext cx="1234536" cy="1346198"/>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6883400" y="5523838"/>
            <a:ext cx="2223557" cy="646331"/>
          </a:xfrm>
          <a:prstGeom prst="rect">
            <a:avLst/>
          </a:prstGeom>
          <a:noFill/>
        </p:spPr>
        <p:txBody>
          <a:bodyPr wrap="none" rtlCol="0">
            <a:spAutoFit/>
          </a:bodyPr>
          <a:lstStyle/>
          <a:p>
            <a:r>
              <a:rPr lang="de-DE" sz="3600" dirty="0" smtClean="0"/>
              <a:t>Marktplatz</a:t>
            </a:r>
            <a:endParaRPr lang="de-DE" sz="3600" dirty="0"/>
          </a:p>
        </p:txBody>
      </p:sp>
    </p:spTree>
    <p:extLst>
      <p:ext uri="{BB962C8B-B14F-4D97-AF65-F5344CB8AC3E}">
        <p14:creationId xmlns:p14="http://schemas.microsoft.com/office/powerpoint/2010/main" val="111839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250"/>
                                        <p:tgtEl>
                                          <p:spTgt spid="6"/>
                                        </p:tgtEl>
                                      </p:cBhvr>
                                    </p:animEffect>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630" y="677335"/>
            <a:ext cx="3115836" cy="4486804"/>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6044" y="2752022"/>
            <a:ext cx="2362200" cy="2398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feld 3"/>
          <p:cNvSpPr txBox="1"/>
          <p:nvPr/>
        </p:nvSpPr>
        <p:spPr>
          <a:xfrm>
            <a:off x="700538" y="5309600"/>
            <a:ext cx="5124529" cy="1197764"/>
          </a:xfrm>
          <a:prstGeom prst="rect">
            <a:avLst/>
          </a:prstGeom>
          <a:noFill/>
        </p:spPr>
        <p:txBody>
          <a:bodyPr wrap="square" rtlCol="0">
            <a:spAutoFit/>
          </a:bodyPr>
          <a:lstStyle/>
          <a:p>
            <a:r>
              <a:rPr lang="de-DE" dirty="0" smtClean="0"/>
              <a:t>Da es Sonntagmorgen war, bin ich zunächst zur Messe nach </a:t>
            </a:r>
            <a:r>
              <a:rPr lang="de-DE" u="sng" dirty="0" smtClean="0"/>
              <a:t>St. Laurentius </a:t>
            </a:r>
            <a:r>
              <a:rPr lang="de-DE" dirty="0" smtClean="0"/>
              <a:t>gegangen – der einzigen katholische Kirche weit und breit mit einem riesigen Einzugsbereich</a:t>
            </a:r>
            <a:endParaRPr lang="de-DE" dirty="0"/>
          </a:p>
        </p:txBody>
      </p:sp>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87557" y="981609"/>
            <a:ext cx="3742809" cy="3878257"/>
          </a:xfrm>
          <a:prstGeom prst="rect">
            <a:avLst/>
          </a:prstGeom>
          <a:ln>
            <a:noFill/>
          </a:ln>
          <a:effectLst>
            <a:outerShdw blurRad="292100" dist="139700" dir="2700000" algn="tl" rotWithShape="0">
              <a:srgbClr val="333333">
                <a:alpha val="65000"/>
              </a:srgbClr>
            </a:outerShdw>
          </a:effectLst>
        </p:spPr>
      </p:pic>
      <p:sp>
        <p:nvSpPr>
          <p:cNvPr id="8" name="Textfeld 7"/>
          <p:cNvSpPr txBox="1"/>
          <p:nvPr/>
        </p:nvSpPr>
        <p:spPr>
          <a:xfrm>
            <a:off x="7167033" y="5054019"/>
            <a:ext cx="2963333" cy="645048"/>
          </a:xfrm>
          <a:prstGeom prst="rect">
            <a:avLst/>
          </a:prstGeom>
          <a:noFill/>
        </p:spPr>
        <p:txBody>
          <a:bodyPr wrap="square" rtlCol="0">
            <a:spAutoFit/>
          </a:bodyPr>
          <a:lstStyle/>
          <a:p>
            <a:r>
              <a:rPr lang="de-DE" dirty="0" smtClean="0"/>
              <a:t>.. und dann auf zu weiteren Besichtigungen !!</a:t>
            </a:r>
            <a:endParaRPr lang="de-DE" dirty="0"/>
          </a:p>
        </p:txBody>
      </p:sp>
    </p:spTree>
    <p:extLst>
      <p:ext uri="{BB962C8B-B14F-4D97-AF65-F5344CB8AC3E}">
        <p14:creationId xmlns:p14="http://schemas.microsoft.com/office/powerpoint/2010/main" val="5321404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296525" cy="6840538"/>
          </a:xfrm>
          <a:prstGeom prst="rect">
            <a:avLst/>
          </a:prstGeom>
        </p:spPr>
      </p:pic>
    </p:spTree>
    <p:extLst>
      <p:ext uri="{BB962C8B-B14F-4D97-AF65-F5344CB8AC3E}">
        <p14:creationId xmlns:p14="http://schemas.microsoft.com/office/powerpoint/2010/main" val="1974956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145112" y="1917504"/>
            <a:ext cx="4552790" cy="3027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090485" y="2484390"/>
            <a:ext cx="4283087" cy="2728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feld 7"/>
          <p:cNvSpPr txBox="1"/>
          <p:nvPr/>
        </p:nvSpPr>
        <p:spPr>
          <a:xfrm>
            <a:off x="7264908" y="6199625"/>
            <a:ext cx="2313197" cy="368691"/>
          </a:xfrm>
          <a:prstGeom prst="rect">
            <a:avLst/>
          </a:prstGeom>
          <a:solidFill>
            <a:schemeClr val="bg1"/>
          </a:solidFill>
          <a:ln w="12700">
            <a:solidFill>
              <a:schemeClr val="tx1"/>
            </a:solidFill>
          </a:ln>
        </p:spPr>
        <p:txBody>
          <a:bodyPr wrap="none" rtlCol="0">
            <a:spAutoFit/>
          </a:bodyPr>
          <a:lstStyle/>
          <a:p>
            <a:r>
              <a:rPr lang="de-DE" dirty="0" smtClean="0"/>
              <a:t>Gotische Bürgerhäuser</a:t>
            </a:r>
            <a:endParaRPr lang="de-DE" dirty="0"/>
          </a:p>
        </p:txBody>
      </p:sp>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55635" y="2915788"/>
            <a:ext cx="4283087" cy="2847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7013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05"/>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l="-289"/>
          <a:stretch/>
        </p:blipFill>
        <p:spPr>
          <a:xfrm>
            <a:off x="0" y="0"/>
            <a:ext cx="10296525" cy="6840538"/>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806625">
            <a:off x="617295" y="631269"/>
            <a:ext cx="1207039" cy="1573574"/>
          </a:xfrm>
          <a:prstGeom prst="rect">
            <a:avLst/>
          </a:prstGeom>
        </p:spPr>
      </p:pic>
    </p:spTree>
    <p:extLst>
      <p:ext uri="{BB962C8B-B14F-4D97-AF65-F5344CB8AC3E}">
        <p14:creationId xmlns:p14="http://schemas.microsoft.com/office/powerpoint/2010/main" val="149668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700016" y="4297684"/>
            <a:ext cx="5449824" cy="2308324"/>
          </a:xfrm>
          <a:prstGeom prst="rect">
            <a:avLst/>
          </a:prstGeom>
          <a:noFill/>
        </p:spPr>
        <p:txBody>
          <a:bodyPr wrap="square" rtlCol="0">
            <a:spAutoFit/>
          </a:bodyPr>
          <a:lstStyle/>
          <a:p>
            <a:r>
              <a:rPr lang="de-DE" sz="2400" dirty="0" smtClean="0"/>
              <a:t>Es gab in Wismar 3 gotische  Hauptkirchen: St. Marien, St. Georgen und St. Nikolai:</a:t>
            </a:r>
          </a:p>
          <a:p>
            <a:r>
              <a:rPr lang="de-DE" sz="2400" dirty="0" smtClean="0"/>
              <a:t>Hier der Turm der Marienkirche – der Rest wurde im 2. WK so stark zerstört, dass er abgerissen wurde</a:t>
            </a:r>
            <a:endParaRPr lang="de-DE" sz="2400" dirty="0"/>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80163" y="1353845"/>
            <a:ext cx="6309307" cy="4195018"/>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498770" y="-817197"/>
            <a:ext cx="5012775" cy="52169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3310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10138" y="1512788"/>
            <a:ext cx="6154927" cy="4007173"/>
          </a:xfrm>
          <a:prstGeom prst="rect">
            <a:avLst/>
          </a:prstGeom>
          <a:ln>
            <a:noFill/>
          </a:ln>
          <a:effectLst>
            <a:outerShdw blurRad="292100" dist="139700" dir="2700000" algn="tl" rotWithShape="0">
              <a:srgbClr val="333333">
                <a:alpha val="65000"/>
              </a:srgbClr>
            </a:outerShdw>
          </a:effectLst>
        </p:spPr>
      </p:pic>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740852" y="2737075"/>
            <a:ext cx="4633045" cy="3080482"/>
          </a:xfrm>
          <a:prstGeom prst="rect">
            <a:avLst/>
          </a:prstGeom>
          <a:ln>
            <a:noFill/>
          </a:ln>
          <a:effectLst>
            <a:outerShdw blurRad="292100" dist="139700" dir="2700000" algn="tl" rotWithShape="0">
              <a:srgbClr val="333333">
                <a:alpha val="65000"/>
              </a:srgbClr>
            </a:outerShdw>
          </a:effectLst>
        </p:spPr>
      </p:pic>
      <p:sp>
        <p:nvSpPr>
          <p:cNvPr id="5" name="Rechteck 4"/>
          <p:cNvSpPr/>
          <p:nvPr/>
        </p:nvSpPr>
        <p:spPr>
          <a:xfrm>
            <a:off x="7842122" y="1960793"/>
            <a:ext cx="2442496" cy="3539430"/>
          </a:xfrm>
          <a:prstGeom prst="rect">
            <a:avLst/>
          </a:prstGeom>
        </p:spPr>
        <p:txBody>
          <a:bodyPr wrap="square">
            <a:spAutoFit/>
          </a:bodyPr>
          <a:lstStyle/>
          <a:p>
            <a:r>
              <a:rPr lang="de-DE" sz="3200" dirty="0" smtClean="0"/>
              <a:t>ca. 1270 -  1380, im 2. </a:t>
            </a:r>
            <a:r>
              <a:rPr lang="de-DE" sz="3200" dirty="0" err="1" smtClean="0"/>
              <a:t>Wk</a:t>
            </a:r>
            <a:r>
              <a:rPr lang="de-DE" sz="3200" dirty="0" smtClean="0"/>
              <a:t> schwer </a:t>
            </a:r>
            <a:r>
              <a:rPr lang="de-DE" sz="3200" dirty="0" err="1" smtClean="0"/>
              <a:t>zertört</a:t>
            </a:r>
            <a:r>
              <a:rPr lang="de-DE" sz="3200" dirty="0" smtClean="0"/>
              <a:t>, nach der Wende wieder aufgebaut</a:t>
            </a:r>
            <a:endParaRPr lang="de-DE" sz="3200" dirty="0"/>
          </a:p>
        </p:txBody>
      </p:sp>
      <p:sp>
        <p:nvSpPr>
          <p:cNvPr id="6" name="Textfeld 5"/>
          <p:cNvSpPr txBox="1"/>
          <p:nvPr/>
        </p:nvSpPr>
        <p:spPr>
          <a:xfrm>
            <a:off x="5376672" y="637354"/>
            <a:ext cx="2621230" cy="1323439"/>
          </a:xfrm>
          <a:prstGeom prst="rect">
            <a:avLst/>
          </a:prstGeom>
          <a:noFill/>
        </p:spPr>
        <p:txBody>
          <a:bodyPr wrap="none" rtlCol="0">
            <a:spAutoFit/>
          </a:bodyPr>
          <a:lstStyle/>
          <a:p>
            <a:r>
              <a:rPr lang="de-DE" sz="4000" dirty="0"/>
              <a:t>St. Georgen</a:t>
            </a:r>
          </a:p>
          <a:p>
            <a:endParaRPr lang="de-DE" sz="4000" dirty="0"/>
          </a:p>
        </p:txBody>
      </p:sp>
    </p:spTree>
    <p:extLst>
      <p:ext uri="{BB962C8B-B14F-4D97-AF65-F5344CB8AC3E}">
        <p14:creationId xmlns:p14="http://schemas.microsoft.com/office/powerpoint/2010/main" val="41991812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3219" y="249614"/>
            <a:ext cx="5508987" cy="3989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81056" y="687183"/>
            <a:ext cx="3855753" cy="5977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t="4398" r="10848" b="10195"/>
          <a:stretch/>
        </p:blipFill>
        <p:spPr>
          <a:xfrm>
            <a:off x="3940629" y="2839157"/>
            <a:ext cx="2862942" cy="2013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3" name="Gruppieren 12"/>
          <p:cNvGrpSpPr/>
          <p:nvPr/>
        </p:nvGrpSpPr>
        <p:grpSpPr>
          <a:xfrm>
            <a:off x="94323" y="4353063"/>
            <a:ext cx="6128884" cy="2590392"/>
            <a:chOff x="65087" y="4260986"/>
            <a:chExt cx="6128884" cy="2590392"/>
          </a:xfrm>
        </p:grpSpPr>
        <p:sp>
          <p:nvSpPr>
            <p:cNvPr id="6" name="Textfeld 5"/>
            <p:cNvSpPr txBox="1"/>
            <p:nvPr/>
          </p:nvSpPr>
          <p:spPr>
            <a:xfrm>
              <a:off x="94323" y="4260986"/>
              <a:ext cx="5718647" cy="2579552"/>
            </a:xfrm>
            <a:prstGeom prst="rect">
              <a:avLst/>
            </a:prstGeom>
            <a:noFill/>
          </p:spPr>
          <p:txBody>
            <a:bodyPr wrap="square" rtlCol="0">
              <a:noAutofit/>
            </a:bodyPr>
            <a:lstStyle/>
            <a:p>
              <a:r>
                <a:rPr lang="de-DE" sz="1800" b="1" dirty="0" smtClean="0"/>
                <a:t>NW-Portal St Georgen </a:t>
              </a:r>
              <a:endParaRPr lang="de-DE" sz="1800" b="1" dirty="0"/>
            </a:p>
            <a:p>
              <a:r>
                <a:rPr lang="de-DE" sz="1800" dirty="0" smtClean="0"/>
                <a:t>Karl-Henning </a:t>
              </a:r>
              <a:r>
                <a:rPr lang="de-DE" sz="1800" dirty="0"/>
                <a:t>Seemann </a:t>
              </a:r>
              <a:r>
                <a:rPr lang="de-DE" sz="1800" dirty="0" smtClean="0"/>
                <a:t>(1991-2006)</a:t>
              </a:r>
            </a:p>
            <a:p>
              <a:r>
                <a:rPr lang="de-DE" sz="1800" u="sng" dirty="0" smtClean="0"/>
                <a:t>Tympanon: </a:t>
              </a:r>
              <a:r>
                <a:rPr lang="de-DE" sz="1800" dirty="0" smtClean="0"/>
                <a:t>Christophorus </a:t>
              </a:r>
              <a:r>
                <a:rPr lang="de-DE" sz="1800" dirty="0"/>
                <a:t>inmitten unzähliger </a:t>
              </a:r>
              <a:r>
                <a:rPr lang="de-DE" sz="1800" dirty="0" smtClean="0"/>
                <a:t>Hunger- und Straßenkinder. „ Was </a:t>
              </a:r>
              <a:r>
                <a:rPr lang="de-DE" sz="1800" dirty="0"/>
                <a:t>ihr getan habt einem unter diesen </a:t>
              </a:r>
              <a:endParaRPr lang="de-DE" sz="1800" dirty="0" smtClean="0"/>
            </a:p>
          </p:txBody>
        </p:sp>
        <p:sp>
          <p:nvSpPr>
            <p:cNvPr id="8" name="Textfeld 7"/>
            <p:cNvSpPr txBox="1"/>
            <p:nvPr/>
          </p:nvSpPr>
          <p:spPr>
            <a:xfrm>
              <a:off x="65087" y="5374692"/>
              <a:ext cx="6128884" cy="1476686"/>
            </a:xfrm>
            <a:prstGeom prst="rect">
              <a:avLst/>
            </a:prstGeom>
            <a:noFill/>
          </p:spPr>
          <p:txBody>
            <a:bodyPr wrap="square" rtlCol="0">
              <a:spAutoFit/>
            </a:bodyPr>
            <a:lstStyle/>
            <a:p>
              <a:r>
                <a:rPr lang="de-DE" sz="1800" dirty="0" smtClean="0"/>
                <a:t>meinen </a:t>
              </a:r>
              <a:r>
                <a:rPr lang="de-DE" sz="1800" dirty="0"/>
                <a:t>geringsten Brüdern, das habt ihr mir getan.“ Wer </a:t>
              </a:r>
              <a:r>
                <a:rPr lang="de-DE" sz="1800" dirty="0" smtClean="0"/>
                <a:t/>
              </a:r>
              <a:br>
                <a:rPr lang="de-DE" sz="1800" dirty="0" smtClean="0"/>
              </a:br>
              <a:r>
                <a:rPr lang="de-DE" sz="1800" dirty="0" smtClean="0"/>
                <a:t>eines </a:t>
              </a:r>
              <a:r>
                <a:rPr lang="de-DE" sz="1800" dirty="0"/>
                <a:t>von ihnen rettet, rettet ihn als Auferstandenen.</a:t>
              </a:r>
              <a:br>
                <a:rPr lang="de-DE" sz="1800" dirty="0"/>
              </a:br>
              <a:r>
                <a:rPr lang="de-DE" sz="1800" u="sng" dirty="0"/>
                <a:t>Türgriffe: </a:t>
              </a:r>
              <a:r>
                <a:rPr lang="de-DE" sz="1800" dirty="0"/>
                <a:t>St. Georg sieht sich als Drachen im Spiegel </a:t>
              </a:r>
            </a:p>
            <a:p>
              <a:r>
                <a:rPr lang="de-DE" sz="1800" u="sng" dirty="0" smtClean="0"/>
                <a:t>Türflügel: </a:t>
              </a:r>
              <a:r>
                <a:rPr lang="de-DE" sz="1800" dirty="0" smtClean="0"/>
                <a:t>Zug </a:t>
              </a:r>
              <a:r>
                <a:rPr lang="de-DE" sz="1800" dirty="0"/>
                <a:t>durch das Rote Meer: ein Meer von Flüchtlingen.</a:t>
              </a:r>
            </a:p>
            <a:p>
              <a:endParaRPr lang="de-DE" dirty="0"/>
            </a:p>
          </p:txBody>
        </p:sp>
      </p:grpSp>
    </p:spTree>
    <p:extLst>
      <p:ext uri="{BB962C8B-B14F-4D97-AF65-F5344CB8AC3E}">
        <p14:creationId xmlns:p14="http://schemas.microsoft.com/office/powerpoint/2010/main" val="29800149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385092" y="1215791"/>
            <a:ext cx="5730193" cy="3809969"/>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5998028" y="6172912"/>
            <a:ext cx="3842657" cy="368691"/>
          </a:xfrm>
          <a:prstGeom prst="rect">
            <a:avLst/>
          </a:prstGeom>
          <a:noFill/>
        </p:spPr>
        <p:txBody>
          <a:bodyPr wrap="square" rtlCol="0">
            <a:spAutoFit/>
          </a:bodyPr>
          <a:lstStyle/>
          <a:p>
            <a:r>
              <a:rPr lang="de-DE" dirty="0"/>
              <a:t>Archidiakonat </a:t>
            </a:r>
            <a:r>
              <a:rPr lang="de-DE" dirty="0" smtClean="0"/>
              <a:t>: Mitte 15</a:t>
            </a:r>
            <a:r>
              <a:rPr lang="de-DE" dirty="0"/>
              <a:t>. </a:t>
            </a:r>
            <a:r>
              <a:rPr lang="de-DE" dirty="0" smtClean="0"/>
              <a:t>Jahrhundert</a:t>
            </a:r>
            <a:endParaRPr lang="de-DE" dirty="0"/>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515" y="255678"/>
            <a:ext cx="4583841" cy="5730193"/>
          </a:xfrm>
          <a:prstGeom prst="rect">
            <a:avLst/>
          </a:prstGeom>
        </p:spPr>
      </p:pic>
    </p:spTree>
    <p:extLst>
      <p:ext uri="{BB962C8B-B14F-4D97-AF65-F5344CB8AC3E}">
        <p14:creationId xmlns:p14="http://schemas.microsoft.com/office/powerpoint/2010/main" val="38725882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rot="5400000">
            <a:off x="-766713" y="1389807"/>
            <a:ext cx="6084980" cy="4045864"/>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7039" y="3056731"/>
            <a:ext cx="5111341" cy="3398498"/>
          </a:xfrm>
          <a:prstGeom prst="rect">
            <a:avLst/>
          </a:prstGeom>
        </p:spPr>
      </p:pic>
      <p:pic>
        <p:nvPicPr>
          <p:cNvPr id="3" name="Grafik 2"/>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rot="4866817">
            <a:off x="1815880" y="-196574"/>
            <a:ext cx="3346620" cy="58891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5175546" y="475637"/>
            <a:ext cx="2792798" cy="645048"/>
          </a:xfrm>
          <a:prstGeom prst="rect">
            <a:avLst/>
          </a:prstGeom>
          <a:noFill/>
        </p:spPr>
        <p:txBody>
          <a:bodyPr wrap="square" rtlCol="0">
            <a:spAutoFit/>
          </a:bodyPr>
          <a:lstStyle/>
          <a:p>
            <a:r>
              <a:rPr lang="de-DE" dirty="0" smtClean="0"/>
              <a:t>… und das gehört sicher nicht zur Backsteingotik…</a:t>
            </a:r>
            <a:endParaRPr lang="de-DE" dirty="0"/>
          </a:p>
        </p:txBody>
      </p:sp>
      <p:pic>
        <p:nvPicPr>
          <p:cNvPr id="6" name="Grafik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5542453">
            <a:off x="7884888" y="4226240"/>
            <a:ext cx="2433456" cy="2159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015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par>
                          <p:cTn id="10" fill="hold">
                            <p:stCondLst>
                              <p:cond delay="1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166" y="200035"/>
            <a:ext cx="4725386" cy="3141879"/>
          </a:xfrm>
          <a:prstGeom prst="rect">
            <a:avLst/>
          </a:prstGeom>
          <a:ln>
            <a:noFill/>
          </a:ln>
          <a:effectLst>
            <a:outerShdw blurRad="292100" dist="139700" dir="2700000" algn="tl" rotWithShape="0">
              <a:srgbClr val="333333">
                <a:alpha val="65000"/>
              </a:srgbClr>
            </a:outerShdw>
          </a:effectLst>
        </p:spPr>
      </p:pic>
      <p:sp>
        <p:nvSpPr>
          <p:cNvPr id="3" name="Rechteck 2"/>
          <p:cNvSpPr/>
          <p:nvPr/>
        </p:nvSpPr>
        <p:spPr>
          <a:xfrm>
            <a:off x="7716609" y="2999536"/>
            <a:ext cx="2547257" cy="3684983"/>
          </a:xfrm>
          <a:prstGeom prst="rect">
            <a:avLst/>
          </a:prstGeom>
        </p:spPr>
        <p:txBody>
          <a:bodyPr wrap="square">
            <a:spAutoFit/>
          </a:bodyPr>
          <a:lstStyle/>
          <a:p>
            <a:r>
              <a:rPr lang="de-DE" dirty="0" smtClean="0"/>
              <a:t>Konzert mit dem NDR-Rundfunkorchester im Fürstenhof :</a:t>
            </a:r>
          </a:p>
          <a:p>
            <a:r>
              <a:rPr lang="de-DE" dirty="0" smtClean="0"/>
              <a:t>Das war die Sommerresidenz </a:t>
            </a:r>
            <a:r>
              <a:rPr lang="de-DE" dirty="0"/>
              <a:t>der mecklenburgischen Herzöge  </a:t>
            </a:r>
            <a:r>
              <a:rPr lang="de-DE" dirty="0" smtClean="0"/>
              <a:t>- das Alte </a:t>
            </a:r>
            <a:r>
              <a:rPr lang="de-DE" dirty="0"/>
              <a:t>Haus“ entstand 1512/13 im spätgotischen Stil, das „Neue Haus“ von 1553 bis 1555 im Stil der italienischen Renaissance.</a:t>
            </a:r>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6549" y="200035"/>
            <a:ext cx="3962824" cy="2501668"/>
          </a:xfrm>
          <a:prstGeom prst="rect">
            <a:avLst/>
          </a:prstGeom>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4592938" y="3644388"/>
            <a:ext cx="3602503" cy="2395281"/>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6165" y="3547696"/>
            <a:ext cx="4725387" cy="3005504"/>
          </a:xfrm>
          <a:prstGeom prst="rect">
            <a:avLst/>
          </a:prstGeom>
        </p:spPr>
      </p:pic>
    </p:spTree>
    <p:extLst>
      <p:ext uri="{BB962C8B-B14F-4D97-AF65-F5344CB8AC3E}">
        <p14:creationId xmlns:p14="http://schemas.microsoft.com/office/powerpoint/2010/main" val="19517596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56"/>
            <a:ext cx="10296525" cy="6846094"/>
          </a:xfrm>
          <a:prstGeom prst="rect">
            <a:avLst/>
          </a:prstGeom>
        </p:spPr>
      </p:pic>
    </p:spTree>
    <p:extLst>
      <p:ext uri="{BB962C8B-B14F-4D97-AF65-F5344CB8AC3E}">
        <p14:creationId xmlns:p14="http://schemas.microsoft.com/office/powerpoint/2010/main" val="38226198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56"/>
            <a:ext cx="10296525" cy="6846094"/>
          </a:xfrm>
          <a:prstGeom prst="rect">
            <a:avLst/>
          </a:prstGeom>
        </p:spPr>
      </p:pic>
      <p:sp>
        <p:nvSpPr>
          <p:cNvPr id="3" name="Textfeld 2"/>
          <p:cNvSpPr txBox="1"/>
          <p:nvPr/>
        </p:nvSpPr>
        <p:spPr>
          <a:xfrm flipH="1">
            <a:off x="6379021" y="1360714"/>
            <a:ext cx="3548749" cy="5066772"/>
          </a:xfrm>
          <a:prstGeom prst="rect">
            <a:avLst/>
          </a:prstGeom>
          <a:solidFill>
            <a:schemeClr val="bg1">
              <a:alpha val="85000"/>
            </a:schemeClr>
          </a:solidFill>
        </p:spPr>
        <p:txBody>
          <a:bodyPr wrap="square" rtlCol="0">
            <a:spAutoFit/>
          </a:bodyPr>
          <a:lstStyle/>
          <a:p>
            <a:r>
              <a:rPr lang="de-DE" dirty="0"/>
              <a:t>Die </a:t>
            </a:r>
            <a:r>
              <a:rPr lang="de-DE" b="1" dirty="0"/>
              <a:t>Heiligen-Geist-Kirche</a:t>
            </a:r>
            <a:r>
              <a:rPr lang="de-DE" dirty="0"/>
              <a:t> </a:t>
            </a:r>
            <a:r>
              <a:rPr lang="de-DE" dirty="0" smtClean="0"/>
              <a:t>gehört </a:t>
            </a:r>
            <a:r>
              <a:rPr lang="de-DE" dirty="0"/>
              <a:t>zum Heiligen-Geist-Hospital, das Mitte des 13. Jahrhunderts in der Altstadt von Wismar gegründet wurde. Die Kirche war eine Spitalkirche, Der heutige </a:t>
            </a:r>
            <a:r>
              <a:rPr lang="de-DE" dirty="0" err="1"/>
              <a:t>einschiffige</a:t>
            </a:r>
            <a:r>
              <a:rPr lang="de-DE" dirty="0"/>
              <a:t> schlichte Bau aus Backstein stammt im Wesentlichen aus dem ersten Drittel des 14. Jahrhunderts und war zunächst gleichzeitig Gotteshaus, Klinik und </a:t>
            </a:r>
            <a:r>
              <a:rPr lang="de-DE" dirty="0" smtClean="0"/>
              <a:t>Herberge. </a:t>
            </a:r>
            <a:br>
              <a:rPr lang="de-DE" dirty="0" smtClean="0"/>
            </a:br>
            <a:r>
              <a:rPr lang="de-DE" dirty="0" smtClean="0"/>
              <a:t>Im </a:t>
            </a:r>
            <a:r>
              <a:rPr lang="de-DE" dirty="0"/>
              <a:t>Mittelalter wurde der Kirchenraum zeitgleich als Gotteshaus, sowie Herberge und Klinik für Obdachlose, Reisende, Pilger und Bedürftige genutzt. Die Betten standen </a:t>
            </a:r>
            <a:r>
              <a:rPr lang="de-DE" dirty="0" smtClean="0"/>
              <a:t>damals an </a:t>
            </a:r>
            <a:r>
              <a:rPr lang="de-DE" dirty="0"/>
              <a:t>den Längswänden</a:t>
            </a:r>
            <a:r>
              <a:rPr lang="de-DE" dirty="0" smtClean="0"/>
              <a:t>.</a:t>
            </a:r>
            <a:endParaRPr lang="de-DE" dirty="0"/>
          </a:p>
        </p:txBody>
      </p:sp>
    </p:spTree>
    <p:extLst>
      <p:ext uri="{BB962C8B-B14F-4D97-AF65-F5344CB8AC3E}">
        <p14:creationId xmlns:p14="http://schemas.microsoft.com/office/powerpoint/2010/main" val="67514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5293620" y="1760067"/>
            <a:ext cx="5566906" cy="370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4841" y="827314"/>
            <a:ext cx="5586359" cy="428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69779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296525" cy="6846094"/>
          </a:xfrm>
          <a:prstGeom prst="rect">
            <a:avLst/>
          </a:prstGeom>
        </p:spPr>
      </p:pic>
    </p:spTree>
    <p:extLst>
      <p:ext uri="{BB962C8B-B14F-4D97-AF65-F5344CB8AC3E}">
        <p14:creationId xmlns:p14="http://schemas.microsoft.com/office/powerpoint/2010/main" val="2250896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05"/>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l="-289"/>
          <a:stretch/>
        </p:blipFill>
        <p:spPr>
          <a:xfrm>
            <a:off x="0" y="0"/>
            <a:ext cx="10296525" cy="6840538"/>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806625">
            <a:off x="617295" y="631269"/>
            <a:ext cx="1207039" cy="1573574"/>
          </a:xfrm>
          <a:prstGeom prst="rect">
            <a:avLst/>
          </a:prstGeom>
        </p:spPr>
      </p:pic>
      <p:sp>
        <p:nvSpPr>
          <p:cNvPr id="4" name="Textfeld 3"/>
          <p:cNvSpPr txBox="1"/>
          <p:nvPr/>
        </p:nvSpPr>
        <p:spPr>
          <a:xfrm>
            <a:off x="4305993" y="102053"/>
            <a:ext cx="5832344" cy="6636432"/>
          </a:xfrm>
          <a:prstGeom prst="rect">
            <a:avLst/>
          </a:prstGeom>
          <a:solidFill>
            <a:schemeClr val="bg1">
              <a:alpha val="68000"/>
            </a:schemeClr>
          </a:solidFill>
        </p:spPr>
        <p:txBody>
          <a:bodyPr wrap="square" rtlCol="0">
            <a:spAutoFit/>
          </a:bodyPr>
          <a:lstStyle/>
          <a:p>
            <a:r>
              <a:rPr lang="de-DE" sz="2025" b="1" dirty="0"/>
              <a:t>Schwerin</a:t>
            </a:r>
            <a:r>
              <a:rPr lang="de-DE" sz="2025" dirty="0"/>
              <a:t/>
            </a:r>
            <a:br>
              <a:rPr lang="de-DE" sz="2025" dirty="0"/>
            </a:br>
            <a:r>
              <a:rPr lang="de-DE" sz="2025" dirty="0"/>
              <a:t>wurde im Jahr 1018 als Wendenburg erstmals erwähnt und erhielt 1164 von Heinrich dem Löwen deutsche Stadtrechte. 1167 wurde die Stadt Sitz der Grafschaft Schwerin. 1167 verlegte der Zisterziensermönch Berno seinen Bischofssitz nach Schwerin. Nach der Weihe des von Heinrich gestifteten ersten Doms um 1171 entwickelte sich Schwerin zum Ausgangspunkt der Christianisierung des späteren Mecklenburgs. Die Stadt hatte zu der Zeit zirka 500 Einwohner, von denen ein Fünftel Geistliche waren. Die Ersetzung der hölzernen Stadtbefestigung durch eine massive Stadtmauer wurde 1340 vollendet. Die Grafschaft Schwerin ging 1358 durch Aussterben der Familie </a:t>
            </a:r>
            <a:r>
              <a:rPr lang="de-DE" sz="2025" dirty="0" err="1"/>
              <a:t>Gunzelin</a:t>
            </a:r>
            <a:r>
              <a:rPr lang="de-DE" sz="2025" dirty="0"/>
              <a:t>  an das Herzogtum Mecklenburg. Die Brände von 1531 und 1558 vernichteten große Teile der Stadt. 1847 wurde die Stadt an die Bahnstrecke Berlin–Hamburg angebunden</a:t>
            </a:r>
            <a:r>
              <a:rPr lang="de-DE" sz="2025" dirty="0" smtClean="0"/>
              <a:t>. </a:t>
            </a:r>
            <a:r>
              <a:rPr lang="de-DE" sz="2025" dirty="0"/>
              <a:t>Nach der Wiedervereinigung wurde Schwerin am 27. Oktober 1990 Landeshauptstadt von Mecklenburg-Vorpommern</a:t>
            </a:r>
          </a:p>
        </p:txBody>
      </p:sp>
    </p:spTree>
    <p:extLst>
      <p:ext uri="{BB962C8B-B14F-4D97-AF65-F5344CB8AC3E}">
        <p14:creationId xmlns:p14="http://schemas.microsoft.com/office/powerpoint/2010/main" val="128471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56"/>
            <a:ext cx="10296525" cy="6846094"/>
          </a:xfrm>
          <a:prstGeom prst="rect">
            <a:avLst/>
          </a:prstGeom>
        </p:spPr>
      </p:pic>
      <p:grpSp>
        <p:nvGrpSpPr>
          <p:cNvPr id="4" name="Gruppieren 3"/>
          <p:cNvGrpSpPr/>
          <p:nvPr/>
        </p:nvGrpSpPr>
        <p:grpSpPr>
          <a:xfrm>
            <a:off x="-699047" y="2872362"/>
            <a:ext cx="5560515" cy="3305385"/>
            <a:chOff x="-699047" y="2872362"/>
            <a:chExt cx="5560515" cy="3305385"/>
          </a:xfrm>
        </p:grpSpPr>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461277" y="1712038"/>
              <a:ext cx="3239867" cy="5560515"/>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feld 1"/>
            <p:cNvSpPr txBox="1"/>
            <p:nvPr/>
          </p:nvSpPr>
          <p:spPr>
            <a:xfrm>
              <a:off x="1362075" y="5809056"/>
              <a:ext cx="2838346" cy="368691"/>
            </a:xfrm>
            <a:prstGeom prst="rect">
              <a:avLst/>
            </a:prstGeom>
            <a:solidFill>
              <a:schemeClr val="bg1">
                <a:alpha val="76000"/>
              </a:schemeClr>
            </a:solidFill>
          </p:spPr>
          <p:txBody>
            <a:bodyPr wrap="square" rtlCol="0">
              <a:spAutoFit/>
            </a:bodyPr>
            <a:lstStyle/>
            <a:p>
              <a:r>
                <a:rPr lang="de-DE" dirty="0" smtClean="0"/>
                <a:t>Noah: Der Bau der Arche</a:t>
              </a:r>
              <a:endParaRPr lang="de-DE" dirty="0"/>
            </a:p>
          </p:txBody>
        </p:sp>
      </p:grpSp>
      <p:grpSp>
        <p:nvGrpSpPr>
          <p:cNvPr id="11" name="Gruppieren 10"/>
          <p:cNvGrpSpPr/>
          <p:nvPr/>
        </p:nvGrpSpPr>
        <p:grpSpPr>
          <a:xfrm>
            <a:off x="4067820" y="3519090"/>
            <a:ext cx="6527053" cy="3092865"/>
            <a:chOff x="4067820" y="3519090"/>
            <a:chExt cx="6527053" cy="3092865"/>
          </a:xfrm>
        </p:grpSpPr>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5784914" y="1801996"/>
              <a:ext cx="3092865" cy="6527053"/>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feld 8"/>
            <p:cNvSpPr txBox="1"/>
            <p:nvPr/>
          </p:nvSpPr>
          <p:spPr>
            <a:xfrm flipH="1">
              <a:off x="7962748" y="6028672"/>
              <a:ext cx="2076450" cy="368691"/>
            </a:xfrm>
            <a:prstGeom prst="rect">
              <a:avLst/>
            </a:prstGeom>
            <a:solidFill>
              <a:schemeClr val="bg1">
                <a:alpha val="76000"/>
              </a:schemeClr>
            </a:solidFill>
          </p:spPr>
          <p:txBody>
            <a:bodyPr wrap="square" rtlCol="0">
              <a:spAutoFit/>
            </a:bodyPr>
            <a:lstStyle/>
            <a:p>
              <a:r>
                <a:rPr lang="de-DE" dirty="0" err="1" smtClean="0"/>
                <a:t>Kain</a:t>
              </a:r>
              <a:r>
                <a:rPr lang="de-DE" dirty="0" smtClean="0"/>
                <a:t> und Abel</a:t>
              </a:r>
              <a:endParaRPr lang="de-DE" dirty="0"/>
            </a:p>
          </p:txBody>
        </p:sp>
      </p:grpSp>
      <p:grpSp>
        <p:nvGrpSpPr>
          <p:cNvPr id="6" name="Gruppieren 5"/>
          <p:cNvGrpSpPr/>
          <p:nvPr/>
        </p:nvGrpSpPr>
        <p:grpSpPr>
          <a:xfrm>
            <a:off x="5148262" y="243821"/>
            <a:ext cx="4861468" cy="3394950"/>
            <a:chOff x="5148262" y="243821"/>
            <a:chExt cx="4861468" cy="3394950"/>
          </a:xfrm>
        </p:grpSpPr>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5611321" y="-219238"/>
              <a:ext cx="3394950" cy="4321067"/>
            </a:xfrm>
            <a:prstGeom prst="ellipse">
              <a:avLst/>
            </a:prstGeom>
            <a:ln w="28575"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feld 9"/>
            <p:cNvSpPr txBox="1"/>
            <p:nvPr/>
          </p:nvSpPr>
          <p:spPr>
            <a:xfrm>
              <a:off x="7171384" y="3048800"/>
              <a:ext cx="2838346" cy="368691"/>
            </a:xfrm>
            <a:prstGeom prst="rect">
              <a:avLst/>
            </a:prstGeom>
            <a:solidFill>
              <a:schemeClr val="bg1">
                <a:alpha val="76000"/>
              </a:schemeClr>
            </a:solidFill>
          </p:spPr>
          <p:txBody>
            <a:bodyPr wrap="square" rtlCol="0">
              <a:spAutoFit/>
            </a:bodyPr>
            <a:lstStyle/>
            <a:p>
              <a:r>
                <a:rPr lang="de-DE" dirty="0" smtClean="0"/>
                <a:t>Der Turmbau zu Babel</a:t>
              </a:r>
              <a:endParaRPr lang="de-DE" dirty="0"/>
            </a:p>
          </p:txBody>
        </p:sp>
      </p:grpSp>
      <p:sp>
        <p:nvSpPr>
          <p:cNvPr id="12" name="Textfeld 11"/>
          <p:cNvSpPr txBox="1"/>
          <p:nvPr/>
        </p:nvSpPr>
        <p:spPr>
          <a:xfrm>
            <a:off x="433387" y="622157"/>
            <a:ext cx="1857375" cy="1750479"/>
          </a:xfrm>
          <a:prstGeom prst="rect">
            <a:avLst/>
          </a:prstGeom>
          <a:noFill/>
        </p:spPr>
        <p:txBody>
          <a:bodyPr wrap="square" rtlCol="0">
            <a:spAutoFit/>
          </a:bodyPr>
          <a:lstStyle/>
          <a:p>
            <a:r>
              <a:rPr lang="de-DE" dirty="0" smtClean="0">
                <a:solidFill>
                  <a:schemeClr val="bg1"/>
                </a:solidFill>
              </a:rPr>
              <a:t>Biblische Motive an der Holzdecke:  Die Vorlagen finden sich bei von Matthäus Merian</a:t>
            </a:r>
            <a:endParaRPr lang="de-DE" dirty="0">
              <a:solidFill>
                <a:schemeClr val="bg1"/>
              </a:solidFill>
            </a:endParaRPr>
          </a:p>
        </p:txBody>
      </p:sp>
    </p:spTree>
    <p:extLst>
      <p:ext uri="{BB962C8B-B14F-4D97-AF65-F5344CB8AC3E}">
        <p14:creationId xmlns:p14="http://schemas.microsoft.com/office/powerpoint/2010/main" val="155370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500" fill="hold"/>
                                        <p:tgtEl>
                                          <p:spTgt spid="11"/>
                                        </p:tgtEl>
                                        <p:attrNameLst>
                                          <p:attrName>ppt_w</p:attrName>
                                        </p:attrNameLst>
                                      </p:cBhvr>
                                      <p:tavLst>
                                        <p:tav tm="0">
                                          <p:val>
                                            <p:fltVal val="0"/>
                                          </p:val>
                                        </p:tav>
                                        <p:tav tm="100000">
                                          <p:val>
                                            <p:strVal val="#ppt_w"/>
                                          </p:val>
                                        </p:tav>
                                      </p:tavLst>
                                    </p:anim>
                                    <p:anim calcmode="lin" valueType="num">
                                      <p:cBhvr>
                                        <p:cTn id="13" dur="1500" fill="hold"/>
                                        <p:tgtEl>
                                          <p:spTgt spid="11"/>
                                        </p:tgtEl>
                                        <p:attrNameLst>
                                          <p:attrName>ppt_h</p:attrName>
                                        </p:attrNameLst>
                                      </p:cBhvr>
                                      <p:tavLst>
                                        <p:tav tm="0">
                                          <p:val>
                                            <p:fltVal val="0"/>
                                          </p:val>
                                        </p:tav>
                                        <p:tav tm="100000">
                                          <p:val>
                                            <p:strVal val="#ppt_h"/>
                                          </p:val>
                                        </p:tav>
                                      </p:tavLst>
                                    </p:anim>
                                    <p:animEffect transition="in" filter="fade">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500" fill="hold"/>
                                        <p:tgtEl>
                                          <p:spTgt spid="4"/>
                                        </p:tgtEl>
                                        <p:attrNameLst>
                                          <p:attrName>ppt_w</p:attrName>
                                        </p:attrNameLst>
                                      </p:cBhvr>
                                      <p:tavLst>
                                        <p:tav tm="0">
                                          <p:val>
                                            <p:fltVal val="0"/>
                                          </p:val>
                                        </p:tav>
                                        <p:tav tm="100000">
                                          <p:val>
                                            <p:strVal val="#ppt_w"/>
                                          </p:val>
                                        </p:tav>
                                      </p:tavLst>
                                    </p:anim>
                                    <p:anim calcmode="lin" valueType="num">
                                      <p:cBhvr>
                                        <p:cTn id="20" dur="1500" fill="hold"/>
                                        <p:tgtEl>
                                          <p:spTgt spid="4"/>
                                        </p:tgtEl>
                                        <p:attrNameLst>
                                          <p:attrName>ppt_h</p:attrName>
                                        </p:attrNameLst>
                                      </p:cBhvr>
                                      <p:tavLst>
                                        <p:tav tm="0">
                                          <p:val>
                                            <p:fltVal val="0"/>
                                          </p:val>
                                        </p:tav>
                                        <p:tav tm="100000">
                                          <p:val>
                                            <p:strVal val="#ppt_h"/>
                                          </p:val>
                                        </p:tav>
                                      </p:tavLst>
                                    </p:anim>
                                    <p:animEffect transition="in" filter="fade">
                                      <p:cBhvr>
                                        <p:cTn id="21" dur="1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00" fill="hold"/>
                                        <p:tgtEl>
                                          <p:spTgt spid="6"/>
                                        </p:tgtEl>
                                        <p:attrNameLst>
                                          <p:attrName>ppt_w</p:attrName>
                                        </p:attrNameLst>
                                      </p:cBhvr>
                                      <p:tavLst>
                                        <p:tav tm="0">
                                          <p:val>
                                            <p:fltVal val="0"/>
                                          </p:val>
                                        </p:tav>
                                        <p:tav tm="100000">
                                          <p:val>
                                            <p:strVal val="#ppt_w"/>
                                          </p:val>
                                        </p:tav>
                                      </p:tavLst>
                                    </p:anim>
                                    <p:anim calcmode="lin" valueType="num">
                                      <p:cBhvr>
                                        <p:cTn id="27" dur="1500" fill="hold"/>
                                        <p:tgtEl>
                                          <p:spTgt spid="6"/>
                                        </p:tgtEl>
                                        <p:attrNameLst>
                                          <p:attrName>ppt_h</p:attrName>
                                        </p:attrNameLst>
                                      </p:cBhvr>
                                      <p:tavLst>
                                        <p:tav tm="0">
                                          <p:val>
                                            <p:fltVal val="0"/>
                                          </p:val>
                                        </p:tav>
                                        <p:tav tm="100000">
                                          <p:val>
                                            <p:strVal val="#ppt_h"/>
                                          </p:val>
                                        </p:tav>
                                      </p:tavLst>
                                    </p:anim>
                                    <p:animEffect transition="in" filter="fade">
                                      <p:cBhvr>
                                        <p:cTn id="28"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3599" y="195943"/>
            <a:ext cx="9055696" cy="3766457"/>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272380" y="4082143"/>
            <a:ext cx="10024145" cy="1750479"/>
          </a:xfrm>
          <a:prstGeom prst="rect">
            <a:avLst/>
          </a:prstGeom>
          <a:noFill/>
        </p:spPr>
        <p:txBody>
          <a:bodyPr wrap="square" rtlCol="0">
            <a:spAutoFit/>
          </a:bodyPr>
          <a:lstStyle/>
          <a:p>
            <a:r>
              <a:rPr lang="de-DE" b="1" dirty="0" smtClean="0"/>
              <a:t>Wandmalerei um 1400</a:t>
            </a:r>
          </a:p>
          <a:p>
            <a:r>
              <a:rPr lang="de-DE" b="1" dirty="0" smtClean="0"/>
              <a:t>Fragmente aus der Erzählung „Die drei Lebenden und die drei Toten“</a:t>
            </a:r>
          </a:p>
          <a:p>
            <a:r>
              <a:rPr lang="de-DE" dirty="0" smtClean="0"/>
              <a:t>Das ist eine Legende, die seit dem 11. Jahrhundert in vielen europäischen Ländern in kleinen Variationen anzutreffen ist und das Zusammentreffen dreier Lebender mit drei Toten schildert.</a:t>
            </a:r>
          </a:p>
          <a:p>
            <a:endParaRPr lang="de-DE" dirty="0" smtClean="0"/>
          </a:p>
          <a:p>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460566995"/>
              </p:ext>
            </p:extLst>
          </p:nvPr>
        </p:nvGraphicFramePr>
        <p:xfrm>
          <a:off x="297084" y="5331866"/>
          <a:ext cx="9278486" cy="1243105"/>
        </p:xfrm>
        <a:graphic>
          <a:graphicData uri="http://schemas.openxmlformats.org/drawingml/2006/table">
            <a:tbl>
              <a:tblPr firstRow="1" bandRow="1">
                <a:tableStyleId>{5C22544A-7EE6-4342-B048-85BDC9FD1C3A}</a:tableStyleId>
              </a:tblPr>
              <a:tblGrid>
                <a:gridCol w="4639243">
                  <a:extLst>
                    <a:ext uri="{9D8B030D-6E8A-4147-A177-3AD203B41FA5}">
                      <a16:colId xmlns:a16="http://schemas.microsoft.com/office/drawing/2014/main" val="1420715813"/>
                    </a:ext>
                  </a:extLst>
                </a:gridCol>
                <a:gridCol w="4639243">
                  <a:extLst>
                    <a:ext uri="{9D8B030D-6E8A-4147-A177-3AD203B41FA5}">
                      <a16:colId xmlns:a16="http://schemas.microsoft.com/office/drawing/2014/main" val="1342081227"/>
                    </a:ext>
                  </a:extLst>
                </a:gridCol>
              </a:tblGrid>
              <a:tr h="1243105">
                <a:tc>
                  <a:txBody>
                    <a:bodyPr/>
                    <a:lstStyle/>
                    <a:p>
                      <a:r>
                        <a:rPr lang="de-DE" b="0" dirty="0" smtClean="0">
                          <a:solidFill>
                            <a:schemeClr val="tx1"/>
                          </a:solidFill>
                        </a:rPr>
                        <a:t>„Wir waren, was ihr seid;</a:t>
                      </a:r>
                      <a:br>
                        <a:rPr lang="de-DE" b="0" dirty="0" smtClean="0">
                          <a:solidFill>
                            <a:schemeClr val="tx1"/>
                          </a:solidFill>
                        </a:rPr>
                      </a:br>
                      <a:r>
                        <a:rPr lang="de-DE" b="0" dirty="0" smtClean="0">
                          <a:solidFill>
                            <a:schemeClr val="tx1"/>
                          </a:solidFill>
                        </a:rPr>
                        <a:t>Doch kommen wird die Zeit,</a:t>
                      </a:r>
                      <a:br>
                        <a:rPr lang="de-DE" b="0" dirty="0" smtClean="0">
                          <a:solidFill>
                            <a:schemeClr val="tx1"/>
                          </a:solidFill>
                        </a:rPr>
                      </a:br>
                      <a:r>
                        <a:rPr lang="de-DE" b="0" dirty="0" smtClean="0">
                          <a:solidFill>
                            <a:schemeClr val="tx1"/>
                          </a:solidFill>
                        </a:rPr>
                        <a:t>Und kommen wird sie euch geschwind,</a:t>
                      </a:r>
                      <a:br>
                        <a:rPr lang="de-DE" b="0" dirty="0" smtClean="0">
                          <a:solidFill>
                            <a:schemeClr val="tx1"/>
                          </a:solidFill>
                        </a:rPr>
                      </a:br>
                      <a:r>
                        <a:rPr lang="de-DE" b="0" dirty="0" smtClean="0">
                          <a:solidFill>
                            <a:schemeClr val="tx1"/>
                          </a:solidFill>
                        </a:rPr>
                        <a:t>wo ihr sein werdet, was wir sind.“ </a:t>
                      </a:r>
                      <a:endParaRPr lang="de-DE"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2114" rtl="0" eaLnBrk="1" fontAlgn="auto" latinLnBrk="0" hangingPunct="1">
                        <a:lnSpc>
                          <a:spcPct val="100000"/>
                        </a:lnSpc>
                        <a:spcBef>
                          <a:spcPts val="0"/>
                        </a:spcBef>
                        <a:spcAft>
                          <a:spcPts val="0"/>
                        </a:spcAft>
                        <a:buClrTx/>
                        <a:buSzTx/>
                        <a:buFontTx/>
                        <a:buNone/>
                        <a:tabLst/>
                        <a:defRPr/>
                      </a:pPr>
                      <a:r>
                        <a:rPr lang="de-DE" b="0" dirty="0" smtClean="0">
                          <a:solidFill>
                            <a:schemeClr val="tx1"/>
                          </a:solidFill>
                        </a:rPr>
                        <a:t>Das Motiv steht wie der </a:t>
                      </a:r>
                      <a:r>
                        <a:rPr lang="de-DE" b="0" u="none" dirty="0" smtClean="0">
                          <a:solidFill>
                            <a:schemeClr val="tx1"/>
                          </a:solidFill>
                        </a:rPr>
                        <a:t>Totentanz</a:t>
                      </a:r>
                      <a:r>
                        <a:rPr lang="de-DE" b="0" dirty="0" smtClean="0">
                          <a:solidFill>
                            <a:schemeClr val="tx1"/>
                          </a:solidFill>
                        </a:rPr>
                        <a:t> und der </a:t>
                      </a:r>
                      <a:r>
                        <a:rPr lang="de-DE" b="0" i="0" u="none" dirty="0" smtClean="0">
                          <a:solidFill>
                            <a:schemeClr val="tx1"/>
                          </a:solidFill>
                        </a:rPr>
                        <a:t>Triumph des Todes sinnbildlich </a:t>
                      </a:r>
                      <a:r>
                        <a:rPr lang="de-DE" b="0" dirty="0" smtClean="0">
                          <a:solidFill>
                            <a:schemeClr val="tx1"/>
                          </a:solidFill>
                        </a:rPr>
                        <a:t>für das mittelalterliche </a:t>
                      </a:r>
                      <a:r>
                        <a:rPr lang="de-DE" b="0" dirty="0" err="1" smtClean="0">
                          <a:solidFill>
                            <a:schemeClr val="tx1"/>
                          </a:solidFill>
                        </a:rPr>
                        <a:t>Mahnwort</a:t>
                      </a:r>
                      <a:r>
                        <a:rPr lang="de-DE" b="0" dirty="0" smtClean="0">
                          <a:solidFill>
                            <a:schemeClr val="tx1"/>
                          </a:solidFill>
                        </a:rPr>
                        <a:t> ,</a:t>
                      </a:r>
                      <a:r>
                        <a:rPr lang="de-DE" b="0" i="0" u="none" dirty="0" smtClean="0">
                          <a:solidFill>
                            <a:schemeClr val="tx1"/>
                          </a:solidFill>
                        </a:rPr>
                        <a:t>Memento </a:t>
                      </a:r>
                      <a:r>
                        <a:rPr lang="de-DE" b="0" i="0" u="none" dirty="0" err="1" smtClean="0">
                          <a:solidFill>
                            <a:schemeClr val="tx1"/>
                          </a:solidFill>
                        </a:rPr>
                        <a:t>mori</a:t>
                      </a:r>
                      <a:r>
                        <a:rPr lang="de-DE" b="0" i="0" u="none" dirty="0" smtClean="0">
                          <a:solidFill>
                            <a:schemeClr val="tx1"/>
                          </a:solidFill>
                        </a:rPr>
                        <a:t>‘</a:t>
                      </a:r>
                      <a:endParaRPr lang="de-DE" b="0" i="0" u="none"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4360875"/>
                  </a:ext>
                </a:extLst>
              </a:tr>
            </a:tbl>
          </a:graphicData>
        </a:graphic>
      </p:graphicFrame>
    </p:spTree>
    <p:extLst>
      <p:ext uri="{BB962C8B-B14F-4D97-AF65-F5344CB8AC3E}">
        <p14:creationId xmlns:p14="http://schemas.microsoft.com/office/powerpoint/2010/main" val="81078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2091" y="315199"/>
            <a:ext cx="6324652" cy="6181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6966857" y="2402933"/>
            <a:ext cx="2819400" cy="4093428"/>
          </a:xfrm>
          <a:prstGeom prst="rect">
            <a:avLst/>
          </a:prstGeom>
          <a:noFill/>
        </p:spPr>
        <p:txBody>
          <a:bodyPr wrap="square" rtlCol="0">
            <a:spAutoFit/>
          </a:bodyPr>
          <a:lstStyle/>
          <a:p>
            <a:r>
              <a:rPr lang="de-DE" sz="2000" dirty="0" smtClean="0"/>
              <a:t>Die im Jahre 1968 freigelegte Wandmalerei aus dem frühen </a:t>
            </a:r>
            <a:r>
              <a:rPr lang="de-DE" sz="2000" dirty="0"/>
              <a:t>14. Jahrhundert kann als Übungsaufgabe zur Kombinatorik dienen. Sie zeigt in der Mitte den Buchstaben D und an allen vier Ecken ein S; insgesamt gibt es 4x126=504 verschiedene Wege, die Worte </a:t>
            </a:r>
            <a:r>
              <a:rPr lang="de-DE" sz="2000" i="1" dirty="0"/>
              <a:t>DEO GRACIAS</a:t>
            </a:r>
            <a:r>
              <a:rPr lang="de-DE" sz="2000" dirty="0"/>
              <a:t> zu lesen</a:t>
            </a:r>
          </a:p>
        </p:txBody>
      </p:sp>
    </p:spTree>
    <p:extLst>
      <p:ext uri="{BB962C8B-B14F-4D97-AF65-F5344CB8AC3E}">
        <p14:creationId xmlns:p14="http://schemas.microsoft.com/office/powerpoint/2010/main" val="22516474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56"/>
            <a:ext cx="10296525" cy="6846094"/>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174171" y="6259285"/>
            <a:ext cx="7108164" cy="400110"/>
          </a:xfrm>
          <a:prstGeom prst="rect">
            <a:avLst/>
          </a:prstGeom>
          <a:solidFill>
            <a:schemeClr val="bg1">
              <a:alpha val="82000"/>
            </a:schemeClr>
          </a:solidFill>
        </p:spPr>
        <p:txBody>
          <a:bodyPr wrap="none" rtlCol="0">
            <a:spAutoFit/>
          </a:bodyPr>
          <a:lstStyle/>
          <a:p>
            <a:r>
              <a:rPr lang="de-DE" sz="2000" dirty="0" smtClean="0"/>
              <a:t>Drei- Königs - Gruppe aus dem 15. </a:t>
            </a:r>
            <a:r>
              <a:rPr lang="de-DE" sz="2000" dirty="0" err="1" smtClean="0"/>
              <a:t>Jh</a:t>
            </a:r>
            <a:r>
              <a:rPr lang="de-DE" sz="2000" dirty="0" smtClean="0"/>
              <a:t>, ursprünglich aus St. Georgen</a:t>
            </a:r>
            <a:endParaRPr lang="de-DE" sz="2000" dirty="0"/>
          </a:p>
        </p:txBody>
      </p:sp>
    </p:spTree>
    <p:extLst>
      <p:ext uri="{BB962C8B-B14F-4D97-AF65-F5344CB8AC3E}">
        <p14:creationId xmlns:p14="http://schemas.microsoft.com/office/powerpoint/2010/main" val="22770317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644479" y="1547992"/>
            <a:ext cx="5762986" cy="3820887"/>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486650" y="1542550"/>
            <a:ext cx="5762986" cy="3831772"/>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8458200" y="488391"/>
            <a:ext cx="1719943" cy="5632311"/>
          </a:xfrm>
          <a:prstGeom prst="rect">
            <a:avLst/>
          </a:prstGeom>
          <a:noFill/>
        </p:spPr>
        <p:txBody>
          <a:bodyPr wrap="square" rtlCol="0">
            <a:spAutoFit/>
          </a:bodyPr>
          <a:lstStyle/>
          <a:p>
            <a:r>
              <a:rPr lang="de-DE" sz="2000" dirty="0"/>
              <a:t>Glasmalereien aus dem 14. </a:t>
            </a:r>
            <a:r>
              <a:rPr lang="de-DE" sz="2000" dirty="0" smtClean="0"/>
              <a:t>Jahrhundert. Sie wurden </a:t>
            </a:r>
            <a:r>
              <a:rPr lang="de-DE" sz="2000" dirty="0"/>
              <a:t>im weichen Stil des Meister Bertram angefertigt. Sie stammen </a:t>
            </a:r>
            <a:r>
              <a:rPr lang="de-DE" sz="2000" dirty="0" smtClean="0"/>
              <a:t>ursprünglich aus St Marien</a:t>
            </a:r>
            <a:br>
              <a:rPr lang="de-DE" sz="2000" dirty="0" smtClean="0"/>
            </a:br>
            <a:endParaRPr lang="de-DE" sz="2000" dirty="0" smtClean="0"/>
          </a:p>
          <a:p>
            <a:r>
              <a:rPr lang="de-DE" sz="2000" dirty="0" smtClean="0"/>
              <a:t>Links: Flucht nach Ägypten</a:t>
            </a:r>
            <a:br>
              <a:rPr lang="de-DE" sz="2000" dirty="0" smtClean="0"/>
            </a:br>
            <a:endParaRPr lang="de-DE" sz="2000" dirty="0" smtClean="0"/>
          </a:p>
          <a:p>
            <a:r>
              <a:rPr lang="de-DE" sz="2000" dirty="0" smtClean="0"/>
              <a:t>Rechts: Elisabeth von Thüringen</a:t>
            </a:r>
            <a:endParaRPr lang="de-DE" sz="2000" dirty="0"/>
          </a:p>
        </p:txBody>
      </p:sp>
    </p:spTree>
    <p:extLst>
      <p:ext uri="{BB962C8B-B14F-4D97-AF65-F5344CB8AC3E}">
        <p14:creationId xmlns:p14="http://schemas.microsoft.com/office/powerpoint/2010/main" val="2247948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56"/>
            <a:ext cx="10296525" cy="6846094"/>
          </a:xfrm>
          <a:prstGeom prst="rect">
            <a:avLst/>
          </a:prstGeom>
        </p:spPr>
      </p:pic>
      <p:sp>
        <p:nvSpPr>
          <p:cNvPr id="4" name="Rectangle 1"/>
          <p:cNvSpPr>
            <a:spLocks noChangeArrowheads="1"/>
          </p:cNvSpPr>
          <p:nvPr/>
        </p:nvSpPr>
        <p:spPr bwMode="auto">
          <a:xfrm rot="10800000" flipV="1">
            <a:off x="272143" y="5377543"/>
            <a:ext cx="6368143" cy="1200329"/>
          </a:xfrm>
          <a:prstGeom prst="rect">
            <a:avLst/>
          </a:prstGeom>
          <a:solidFill>
            <a:schemeClr val="bg1">
              <a:alpha val="73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smtClean="0">
                <a:ln>
                  <a:noFill/>
                </a:ln>
                <a:solidFill>
                  <a:schemeClr val="tx1"/>
                </a:solidFill>
                <a:effectLst/>
                <a:latin typeface="Arial" panose="020B0604020202020204" pitchFamily="34" charset="0"/>
              </a:rPr>
              <a:t>Die St.-Nikolai-Kirche, wurde von 1381 bis 1487 als Kirche der Seefahrer und Fischer erbaut. Der imposante dreischiffige Sakralbau ist mit seinem 37 Meter hohen Langhaus das vierthöchste Kirchenschiff Deutschlands. </a:t>
            </a:r>
          </a:p>
        </p:txBody>
      </p:sp>
    </p:spTree>
    <p:extLst>
      <p:ext uri="{BB962C8B-B14F-4D97-AF65-F5344CB8AC3E}">
        <p14:creationId xmlns:p14="http://schemas.microsoft.com/office/powerpoint/2010/main" val="733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209550" y="371475"/>
            <a:ext cx="2441246" cy="523220"/>
          </a:xfrm>
          <a:prstGeom prst="rect">
            <a:avLst/>
          </a:prstGeom>
          <a:noFill/>
        </p:spPr>
        <p:txBody>
          <a:bodyPr wrap="none" rtlCol="0">
            <a:spAutoFit/>
          </a:bodyPr>
          <a:lstStyle/>
          <a:p>
            <a:r>
              <a:rPr lang="de-DE" sz="2800" dirty="0" smtClean="0"/>
              <a:t>Am alten Hafen</a:t>
            </a:r>
            <a:endParaRPr lang="de-DE" sz="2800" dirty="0"/>
          </a:p>
        </p:txBody>
      </p:sp>
    </p:spTree>
    <p:extLst>
      <p:ext uri="{BB962C8B-B14F-4D97-AF65-F5344CB8AC3E}">
        <p14:creationId xmlns:p14="http://schemas.microsoft.com/office/powerpoint/2010/main" val="6502248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731" y="0"/>
            <a:ext cx="10418255" cy="6840538"/>
          </a:xfrm>
          <a:prstGeom prst="rect">
            <a:avLst/>
          </a:prstGeom>
        </p:spPr>
      </p:pic>
    </p:spTree>
    <p:extLst>
      <p:ext uri="{BB962C8B-B14F-4D97-AF65-F5344CB8AC3E}">
        <p14:creationId xmlns:p14="http://schemas.microsoft.com/office/powerpoint/2010/main" val="35213314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r="-621" b="-466"/>
          <a:stretch/>
        </p:blipFill>
        <p:spPr>
          <a:xfrm rot="16200000">
            <a:off x="-843284" y="1314654"/>
            <a:ext cx="6198692" cy="3998004"/>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4041" y="214310"/>
            <a:ext cx="3362081" cy="2960916"/>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t="-373"/>
          <a:stretch/>
        </p:blipFill>
        <p:spPr>
          <a:xfrm>
            <a:off x="4484041" y="3420832"/>
            <a:ext cx="3357016" cy="2992170"/>
          </a:xfrm>
          <a:prstGeom prst="rect">
            <a:avLst/>
          </a:prstGeom>
        </p:spPr>
      </p:pic>
      <p:sp>
        <p:nvSpPr>
          <p:cNvPr id="6" name="Textfeld 5"/>
          <p:cNvSpPr txBox="1"/>
          <p:nvPr/>
        </p:nvSpPr>
        <p:spPr>
          <a:xfrm>
            <a:off x="7934325" y="472909"/>
            <a:ext cx="2200275" cy="5895845"/>
          </a:xfrm>
          <a:prstGeom prst="rect">
            <a:avLst/>
          </a:prstGeom>
          <a:noFill/>
        </p:spPr>
        <p:txBody>
          <a:bodyPr wrap="square" rtlCol="0">
            <a:spAutoFit/>
          </a:bodyPr>
          <a:lstStyle/>
          <a:p>
            <a:r>
              <a:rPr lang="de-DE" dirty="0" smtClean="0"/>
              <a:t>Die </a:t>
            </a:r>
            <a:r>
              <a:rPr lang="de-DE" b="1" dirty="0" smtClean="0"/>
              <a:t>Schwedenköpfe </a:t>
            </a:r>
            <a:r>
              <a:rPr lang="de-DE" dirty="0" smtClean="0"/>
              <a:t>am Alten Hafen – Bedeutung unklar, aber heute sind sie so etwas wie das Wahrzeichen der Stadt. </a:t>
            </a:r>
            <a:br>
              <a:rPr lang="de-DE" dirty="0" smtClean="0"/>
            </a:br>
            <a:endParaRPr lang="de-DE" dirty="0" smtClean="0"/>
          </a:p>
          <a:p>
            <a:r>
              <a:rPr lang="de-DE" dirty="0" smtClean="0"/>
              <a:t>Übrigens</a:t>
            </a:r>
            <a:r>
              <a:rPr lang="de-DE" dirty="0"/>
              <a:t>: Zur Goethezeit bezeichnete man mit dem Begriff "Schwedenkopf" eine Frisur, die im Unterschied zur altmodischen, gepuderten Zopfperücke als Zeichen von Modernität und Aufgeklärtheit galt.</a:t>
            </a:r>
          </a:p>
        </p:txBody>
      </p:sp>
    </p:spTree>
    <p:extLst>
      <p:ext uri="{BB962C8B-B14F-4D97-AF65-F5344CB8AC3E}">
        <p14:creationId xmlns:p14="http://schemas.microsoft.com/office/powerpoint/2010/main" val="15323714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4" name="Textfeld 3"/>
          <p:cNvSpPr txBox="1"/>
          <p:nvPr/>
        </p:nvSpPr>
        <p:spPr>
          <a:xfrm>
            <a:off x="400050" y="6153150"/>
            <a:ext cx="3014543" cy="461665"/>
          </a:xfrm>
          <a:prstGeom prst="rect">
            <a:avLst/>
          </a:prstGeom>
          <a:noFill/>
        </p:spPr>
        <p:txBody>
          <a:bodyPr wrap="none" rtlCol="0">
            <a:spAutoFit/>
          </a:bodyPr>
          <a:lstStyle/>
          <a:p>
            <a:r>
              <a:rPr lang="de-DE" sz="2400" dirty="0" smtClean="0"/>
              <a:t>Alter Getreidespeicher</a:t>
            </a:r>
            <a:endParaRPr lang="de-DE" sz="2400" dirty="0"/>
          </a:p>
        </p:txBody>
      </p:sp>
    </p:spTree>
    <p:extLst>
      <p:ext uri="{BB962C8B-B14F-4D97-AF65-F5344CB8AC3E}">
        <p14:creationId xmlns:p14="http://schemas.microsoft.com/office/powerpoint/2010/main" val="101110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0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10296525" cy="6840538"/>
          </a:xfrm>
          <a:prstGeom prst="rect">
            <a:avLst/>
          </a:prstGeom>
        </p:spPr>
      </p:pic>
      <p:sp>
        <p:nvSpPr>
          <p:cNvPr id="3" name="Textfeld 2"/>
          <p:cNvSpPr txBox="1"/>
          <p:nvPr/>
        </p:nvSpPr>
        <p:spPr>
          <a:xfrm>
            <a:off x="532014" y="5769033"/>
            <a:ext cx="3381054" cy="707886"/>
          </a:xfrm>
          <a:prstGeom prst="rect">
            <a:avLst/>
          </a:prstGeom>
          <a:noFill/>
        </p:spPr>
        <p:txBody>
          <a:bodyPr wrap="none" rtlCol="0">
            <a:spAutoFit/>
          </a:bodyPr>
          <a:lstStyle/>
          <a:p>
            <a:r>
              <a:rPr lang="de-DE" sz="4000" dirty="0" smtClean="0">
                <a:solidFill>
                  <a:schemeClr val="bg1"/>
                </a:solidFill>
              </a:rPr>
              <a:t>Schweriner See</a:t>
            </a:r>
            <a:endParaRPr lang="de-DE" sz="4000" dirty="0">
              <a:solidFill>
                <a:schemeClr val="bg1"/>
              </a:solidFill>
            </a:endParaRPr>
          </a:p>
        </p:txBody>
      </p:sp>
    </p:spTree>
    <p:extLst>
      <p:ext uri="{BB962C8B-B14F-4D97-AF65-F5344CB8AC3E}">
        <p14:creationId xmlns:p14="http://schemas.microsoft.com/office/powerpoint/2010/main" val="21874441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9731" y="327692"/>
            <a:ext cx="5509544" cy="3663261"/>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81378" y="1328880"/>
            <a:ext cx="5975341" cy="3972966"/>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4416987" y="5476877"/>
            <a:ext cx="5509544" cy="921406"/>
          </a:xfrm>
          <a:prstGeom prst="rect">
            <a:avLst/>
          </a:prstGeom>
          <a:noFill/>
        </p:spPr>
        <p:txBody>
          <a:bodyPr wrap="square" rtlCol="0">
            <a:spAutoFit/>
          </a:bodyPr>
          <a:lstStyle/>
          <a:p>
            <a:r>
              <a:rPr lang="de-DE" b="1" dirty="0" smtClean="0"/>
              <a:t>Das Wassertor: </a:t>
            </a:r>
          </a:p>
          <a:p>
            <a:r>
              <a:rPr lang="de-DE" dirty="0" smtClean="0"/>
              <a:t>Gebaut 1450: eins von 5 Stadttoren; das einzige, durch das man vom Hafen aus in die Stadt gelangen konnte</a:t>
            </a:r>
            <a:endParaRPr lang="de-DE" dirty="0"/>
          </a:p>
        </p:txBody>
      </p:sp>
    </p:spTree>
    <p:extLst>
      <p:ext uri="{BB962C8B-B14F-4D97-AF65-F5344CB8AC3E}">
        <p14:creationId xmlns:p14="http://schemas.microsoft.com/office/powerpoint/2010/main" val="3754211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10612010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857165" y="1455133"/>
            <a:ext cx="6183312" cy="41112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92387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0288169" cy="6840538"/>
          </a:xfrm>
          <a:prstGeom prst="rect">
            <a:avLst/>
          </a:prstGeom>
        </p:spPr>
      </p:pic>
      <p:sp>
        <p:nvSpPr>
          <p:cNvPr id="3" name="Textfeld 2"/>
          <p:cNvSpPr txBox="1"/>
          <p:nvPr/>
        </p:nvSpPr>
        <p:spPr>
          <a:xfrm>
            <a:off x="400050" y="5876925"/>
            <a:ext cx="1131913" cy="646331"/>
          </a:xfrm>
          <a:prstGeom prst="rect">
            <a:avLst/>
          </a:prstGeom>
          <a:noFill/>
        </p:spPr>
        <p:txBody>
          <a:bodyPr wrap="none" rtlCol="0">
            <a:spAutoFit/>
          </a:bodyPr>
          <a:lstStyle/>
          <a:p>
            <a:r>
              <a:rPr lang="de-DE" sz="3600" dirty="0" err="1" smtClean="0"/>
              <a:t>Rerik</a:t>
            </a:r>
            <a:endParaRPr lang="de-DE" sz="3600" dirty="0"/>
          </a:p>
        </p:txBody>
      </p:sp>
    </p:spTree>
    <p:extLst>
      <p:ext uri="{BB962C8B-B14F-4D97-AF65-F5344CB8AC3E}">
        <p14:creationId xmlns:p14="http://schemas.microsoft.com/office/powerpoint/2010/main" val="13235860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6683893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503034" y="1672210"/>
            <a:ext cx="5716587" cy="3800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4400" y="2956915"/>
            <a:ext cx="5124691" cy="3407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hteck 3"/>
          <p:cNvSpPr/>
          <p:nvPr/>
        </p:nvSpPr>
        <p:spPr>
          <a:xfrm>
            <a:off x="4589896" y="844355"/>
            <a:ext cx="5315045" cy="707886"/>
          </a:xfrm>
          <a:prstGeom prst="rect">
            <a:avLst/>
          </a:prstGeom>
        </p:spPr>
        <p:txBody>
          <a:bodyPr wrap="none">
            <a:spAutoFit/>
          </a:bodyPr>
          <a:lstStyle/>
          <a:p>
            <a:r>
              <a:rPr lang="de-DE" sz="2000" dirty="0"/>
              <a:t>St. Johannes </a:t>
            </a:r>
            <a:r>
              <a:rPr lang="de-DE" sz="2000" dirty="0" smtClean="0"/>
              <a:t>Kirche, 13. </a:t>
            </a:r>
            <a:r>
              <a:rPr lang="de-DE" sz="2000" dirty="0" err="1" smtClean="0"/>
              <a:t>Jh</a:t>
            </a:r>
            <a:endParaRPr lang="de-DE" sz="2000" dirty="0" smtClean="0"/>
          </a:p>
          <a:p>
            <a:r>
              <a:rPr lang="de-DE" sz="2000" dirty="0" smtClean="0"/>
              <a:t>Der Turm diente den Schiffsleuten als Wegmarke </a:t>
            </a:r>
            <a:endParaRPr lang="de-DE" sz="2000" dirty="0"/>
          </a:p>
        </p:txBody>
      </p:sp>
    </p:spTree>
    <p:extLst>
      <p:ext uri="{BB962C8B-B14F-4D97-AF65-F5344CB8AC3E}">
        <p14:creationId xmlns:p14="http://schemas.microsoft.com/office/powerpoint/2010/main" val="36731627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1744493" y="276225"/>
            <a:ext cx="2640851" cy="584775"/>
          </a:xfrm>
          <a:prstGeom prst="rect">
            <a:avLst/>
          </a:prstGeom>
          <a:noFill/>
        </p:spPr>
        <p:txBody>
          <a:bodyPr wrap="none" rtlCol="0">
            <a:spAutoFit/>
          </a:bodyPr>
          <a:lstStyle/>
          <a:p>
            <a:r>
              <a:rPr lang="de-DE" sz="3200" dirty="0" smtClean="0"/>
              <a:t>Kühlungsborn </a:t>
            </a:r>
            <a:endParaRPr lang="de-DE" sz="3200" dirty="0"/>
          </a:p>
        </p:txBody>
      </p:sp>
      <p:pic>
        <p:nvPicPr>
          <p:cNvPr id="2050" name="Picture 2" descr="Wappen der Stadt Kühlungsborn">
            <a:hlinkClick r:id="rId3" tooltip="Wappen der Stadt Kühlungsborn"/>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653094">
            <a:off x="299196" y="308596"/>
            <a:ext cx="1037956" cy="1208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051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287" y="1202231"/>
            <a:ext cx="4441472" cy="2953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2219" y="386179"/>
            <a:ext cx="4286249" cy="2849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0326" y="3683440"/>
            <a:ext cx="4252281" cy="2827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6101150" y="3453459"/>
            <a:ext cx="3804061" cy="2529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p:cNvSpPr txBox="1"/>
          <p:nvPr/>
        </p:nvSpPr>
        <p:spPr>
          <a:xfrm>
            <a:off x="265287" y="3640392"/>
            <a:ext cx="1388009" cy="400110"/>
          </a:xfrm>
          <a:prstGeom prst="rect">
            <a:avLst/>
          </a:prstGeom>
          <a:noFill/>
        </p:spPr>
        <p:txBody>
          <a:bodyPr wrap="none" rtlCol="0">
            <a:spAutoFit/>
          </a:bodyPr>
          <a:lstStyle/>
          <a:p>
            <a:r>
              <a:rPr lang="de-DE" sz="2000" dirty="0" smtClean="0">
                <a:solidFill>
                  <a:schemeClr val="bg1"/>
                </a:solidFill>
              </a:rPr>
              <a:t>Villa </a:t>
            </a:r>
            <a:r>
              <a:rPr lang="de-DE" sz="2000" dirty="0" err="1" smtClean="0">
                <a:solidFill>
                  <a:schemeClr val="bg1"/>
                </a:solidFill>
              </a:rPr>
              <a:t>Baltica</a:t>
            </a:r>
            <a:endParaRPr lang="de-DE" sz="2000" dirty="0">
              <a:solidFill>
                <a:schemeClr val="bg1"/>
              </a:solidFill>
            </a:endParaRPr>
          </a:p>
        </p:txBody>
      </p:sp>
      <p:sp>
        <p:nvSpPr>
          <p:cNvPr id="8" name="Textfeld 7"/>
          <p:cNvSpPr txBox="1"/>
          <p:nvPr/>
        </p:nvSpPr>
        <p:spPr>
          <a:xfrm>
            <a:off x="628650" y="271343"/>
            <a:ext cx="4689294" cy="645048"/>
          </a:xfrm>
          <a:prstGeom prst="rect">
            <a:avLst/>
          </a:prstGeom>
          <a:noFill/>
        </p:spPr>
        <p:txBody>
          <a:bodyPr wrap="square" rtlCol="0">
            <a:spAutoFit/>
          </a:bodyPr>
          <a:lstStyle/>
          <a:p>
            <a:r>
              <a:rPr lang="de-DE" dirty="0" smtClean="0"/>
              <a:t>In Kühlungsborn: </a:t>
            </a:r>
            <a:br>
              <a:rPr lang="de-DE" dirty="0" smtClean="0"/>
            </a:br>
            <a:r>
              <a:rPr lang="de-DE" dirty="0" smtClean="0"/>
              <a:t>Mecklenburgische Bäderarchitektur</a:t>
            </a:r>
            <a:endParaRPr lang="de-DE" dirty="0"/>
          </a:p>
        </p:txBody>
      </p:sp>
      <p:sp>
        <p:nvSpPr>
          <p:cNvPr id="9" name="Textfeld 8"/>
          <p:cNvSpPr txBox="1"/>
          <p:nvPr/>
        </p:nvSpPr>
        <p:spPr>
          <a:xfrm>
            <a:off x="5132685" y="3717978"/>
            <a:ext cx="1080388" cy="645048"/>
          </a:xfrm>
          <a:prstGeom prst="rect">
            <a:avLst/>
          </a:prstGeom>
          <a:noFill/>
        </p:spPr>
        <p:txBody>
          <a:bodyPr wrap="square" rtlCol="0">
            <a:spAutoFit/>
          </a:bodyPr>
          <a:lstStyle/>
          <a:p>
            <a:r>
              <a:rPr lang="de-DE" dirty="0" smtClean="0"/>
              <a:t>Haus des Gastes</a:t>
            </a:r>
            <a:endParaRPr lang="de-DE" dirty="0"/>
          </a:p>
        </p:txBody>
      </p:sp>
    </p:spTree>
    <p:extLst>
      <p:ext uri="{BB962C8B-B14F-4D97-AF65-F5344CB8AC3E}">
        <p14:creationId xmlns:p14="http://schemas.microsoft.com/office/powerpoint/2010/main" val="31227968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55"/>
            <a:ext cx="10296525" cy="6846094"/>
          </a:xfrm>
          <a:prstGeom prst="rect">
            <a:avLst/>
          </a:prstGeom>
        </p:spPr>
      </p:pic>
      <p:sp>
        <p:nvSpPr>
          <p:cNvPr id="3" name="Textfeld 2"/>
          <p:cNvSpPr txBox="1"/>
          <p:nvPr/>
        </p:nvSpPr>
        <p:spPr>
          <a:xfrm>
            <a:off x="361950" y="476250"/>
            <a:ext cx="4825103" cy="1015663"/>
          </a:xfrm>
          <a:prstGeom prst="rect">
            <a:avLst/>
          </a:prstGeom>
          <a:noFill/>
        </p:spPr>
        <p:txBody>
          <a:bodyPr wrap="none" rtlCol="0">
            <a:spAutoFit/>
          </a:bodyPr>
          <a:lstStyle/>
          <a:p>
            <a:r>
              <a:rPr lang="de-DE" sz="2000" dirty="0" smtClean="0"/>
              <a:t>Die neue Seebrücke: 240m, 1991 eingeweiht</a:t>
            </a:r>
          </a:p>
          <a:p>
            <a:r>
              <a:rPr lang="de-DE" sz="2000" dirty="0" smtClean="0"/>
              <a:t>Die alte Brücke wurde im Winter 1940 </a:t>
            </a:r>
            <a:br>
              <a:rPr lang="de-DE" sz="2000" dirty="0" smtClean="0"/>
            </a:br>
            <a:r>
              <a:rPr lang="de-DE" sz="2000" dirty="0" smtClean="0"/>
              <a:t>durch Sturm und Eis zerstört</a:t>
            </a:r>
            <a:endParaRPr lang="de-DE" sz="2000" dirty="0"/>
          </a:p>
        </p:txBody>
      </p:sp>
    </p:spTree>
    <p:extLst>
      <p:ext uri="{BB962C8B-B14F-4D97-AF65-F5344CB8AC3E}">
        <p14:creationId xmlns:p14="http://schemas.microsoft.com/office/powerpoint/2010/main" val="1535993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3187609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0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8800" y="0"/>
            <a:ext cx="10287725" cy="6840538"/>
          </a:xfrm>
          <a:prstGeom prst="rect">
            <a:avLst/>
          </a:prstGeom>
        </p:spPr>
      </p:pic>
    </p:spTree>
    <p:extLst>
      <p:ext uri="{BB962C8B-B14F-4D97-AF65-F5344CB8AC3E}">
        <p14:creationId xmlns:p14="http://schemas.microsoft.com/office/powerpoint/2010/main" val="4656638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rot="16200000">
            <a:off x="1062687" y="1379096"/>
            <a:ext cx="6206602" cy="4126730"/>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6762750" y="5410200"/>
            <a:ext cx="3286125" cy="1015663"/>
          </a:xfrm>
          <a:prstGeom prst="rect">
            <a:avLst/>
          </a:prstGeom>
          <a:noFill/>
        </p:spPr>
        <p:txBody>
          <a:bodyPr wrap="square" rtlCol="0">
            <a:spAutoFit/>
          </a:bodyPr>
          <a:lstStyle/>
          <a:p>
            <a:r>
              <a:rPr lang="de-DE" sz="2000" dirty="0" smtClean="0"/>
              <a:t>Jetzt wurde es langsam spät – und dann fängt es auch noch mächtig an zu regnen…</a:t>
            </a:r>
            <a:endParaRPr lang="de-DE" sz="2000" dirty="0"/>
          </a:p>
        </p:txBody>
      </p:sp>
    </p:spTree>
    <p:extLst>
      <p:ext uri="{BB962C8B-B14F-4D97-AF65-F5344CB8AC3E}">
        <p14:creationId xmlns:p14="http://schemas.microsoft.com/office/powerpoint/2010/main" val="11994239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6587120" y="1053093"/>
            <a:ext cx="4238625" cy="2818235"/>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567" y="2200272"/>
            <a:ext cx="6437958" cy="4280557"/>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429567" y="485775"/>
            <a:ext cx="6095058" cy="1323439"/>
          </a:xfrm>
          <a:prstGeom prst="rect">
            <a:avLst/>
          </a:prstGeom>
          <a:noFill/>
        </p:spPr>
        <p:txBody>
          <a:bodyPr wrap="square" rtlCol="0">
            <a:spAutoFit/>
          </a:bodyPr>
          <a:lstStyle/>
          <a:p>
            <a:r>
              <a:rPr lang="de-DE" sz="2000" dirty="0" smtClean="0"/>
              <a:t>Kurz vor 18 Uhr war ich dann in Doberan – viel zu spät zur Besichtigung…. </a:t>
            </a:r>
          </a:p>
          <a:p>
            <a:r>
              <a:rPr lang="de-DE" sz="2000" dirty="0" smtClean="0"/>
              <a:t>….aber früh genug, um festzustellen, dass ich wirklich etwas verpasse, wenn ich mir das nicht angucke</a:t>
            </a:r>
            <a:endParaRPr lang="de-DE" sz="2000" dirty="0"/>
          </a:p>
        </p:txBody>
      </p:sp>
    </p:spTree>
    <p:extLst>
      <p:ext uri="{BB962C8B-B14F-4D97-AF65-F5344CB8AC3E}">
        <p14:creationId xmlns:p14="http://schemas.microsoft.com/office/powerpoint/2010/main" val="25580054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131133">
            <a:off x="5778367" y="4224461"/>
            <a:ext cx="4177136" cy="23429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279735" y="5810250"/>
            <a:ext cx="5724901" cy="523220"/>
          </a:xfrm>
          <a:prstGeom prst="rect">
            <a:avLst/>
          </a:prstGeom>
          <a:noFill/>
        </p:spPr>
        <p:txBody>
          <a:bodyPr wrap="none" rtlCol="0">
            <a:spAutoFit/>
          </a:bodyPr>
          <a:lstStyle/>
          <a:p>
            <a:r>
              <a:rPr lang="de-DE" sz="2800" dirty="0" smtClean="0">
                <a:solidFill>
                  <a:schemeClr val="bg1"/>
                </a:solidFill>
              </a:rPr>
              <a:t>Übernachtung in der Jugendherberge:</a:t>
            </a:r>
            <a:endParaRPr lang="de-DE" sz="2800" dirty="0">
              <a:solidFill>
                <a:schemeClr val="bg1"/>
              </a:solidFill>
            </a:endParaRPr>
          </a:p>
        </p:txBody>
      </p:sp>
    </p:spTree>
    <p:extLst>
      <p:ext uri="{BB962C8B-B14F-4D97-AF65-F5344CB8AC3E}">
        <p14:creationId xmlns:p14="http://schemas.microsoft.com/office/powerpoint/2010/main" val="289635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3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225" y="2873156"/>
            <a:ext cx="5124450" cy="3407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3743" y="847724"/>
            <a:ext cx="4913682" cy="3267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6010275" y="4981575"/>
            <a:ext cx="3743325" cy="830997"/>
          </a:xfrm>
          <a:prstGeom prst="rect">
            <a:avLst/>
          </a:prstGeom>
          <a:solidFill>
            <a:schemeClr val="bg1">
              <a:alpha val="66000"/>
            </a:schemeClr>
          </a:solidFill>
        </p:spPr>
        <p:txBody>
          <a:bodyPr wrap="square" rtlCol="0">
            <a:spAutoFit/>
          </a:bodyPr>
          <a:lstStyle/>
          <a:p>
            <a:r>
              <a:rPr lang="de-DE" sz="2400" dirty="0" smtClean="0"/>
              <a:t>Mein Zimmer – </a:t>
            </a:r>
            <a:br>
              <a:rPr lang="de-DE" sz="2400" dirty="0" smtClean="0"/>
            </a:br>
            <a:r>
              <a:rPr lang="de-DE" sz="2400" dirty="0" smtClean="0"/>
              <a:t>oder besser: meine Kajüte</a:t>
            </a:r>
            <a:endParaRPr lang="de-DE" sz="2400" dirty="0"/>
          </a:p>
        </p:txBody>
      </p:sp>
    </p:spTree>
    <p:extLst>
      <p:ext uri="{BB962C8B-B14F-4D97-AF65-F5344CB8AC3E}">
        <p14:creationId xmlns:p14="http://schemas.microsoft.com/office/powerpoint/2010/main" val="28765955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Tree>
    <p:extLst>
      <p:ext uri="{BB962C8B-B14F-4D97-AF65-F5344CB8AC3E}">
        <p14:creationId xmlns:p14="http://schemas.microsoft.com/office/powerpoint/2010/main" val="22263334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457200" y="5810250"/>
            <a:ext cx="2906693" cy="461665"/>
          </a:xfrm>
          <a:prstGeom prst="rect">
            <a:avLst/>
          </a:prstGeom>
          <a:noFill/>
        </p:spPr>
        <p:txBody>
          <a:bodyPr wrap="none" rtlCol="0">
            <a:spAutoFit/>
          </a:bodyPr>
          <a:lstStyle/>
          <a:p>
            <a:r>
              <a:rPr lang="de-DE" sz="2400" dirty="0" smtClean="0">
                <a:solidFill>
                  <a:schemeClr val="bg1"/>
                </a:solidFill>
              </a:rPr>
              <a:t>Abendessen im Hafen</a:t>
            </a:r>
            <a:endParaRPr lang="de-DE" sz="2400" dirty="0">
              <a:solidFill>
                <a:schemeClr val="bg1"/>
              </a:solidFill>
            </a:endParaRPr>
          </a:p>
        </p:txBody>
      </p:sp>
    </p:spTree>
    <p:extLst>
      <p:ext uri="{BB962C8B-B14F-4D97-AF65-F5344CB8AC3E}">
        <p14:creationId xmlns:p14="http://schemas.microsoft.com/office/powerpoint/2010/main" val="5799263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182370" y="1472828"/>
            <a:ext cx="5834132" cy="38790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899460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147906" y="1497768"/>
            <a:ext cx="5926137" cy="3940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68481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50" y="38776"/>
            <a:ext cx="10277475" cy="6801762"/>
          </a:xfrm>
          <a:prstGeom prst="rect">
            <a:avLst/>
          </a:prstGeom>
        </p:spPr>
      </p:pic>
      <p:sp>
        <p:nvSpPr>
          <p:cNvPr id="3" name="Rechteck 2"/>
          <p:cNvSpPr/>
          <p:nvPr/>
        </p:nvSpPr>
        <p:spPr>
          <a:xfrm>
            <a:off x="346075" y="353110"/>
            <a:ext cx="5397500" cy="954107"/>
          </a:xfrm>
          <a:prstGeom prst="rect">
            <a:avLst/>
          </a:prstGeom>
        </p:spPr>
        <p:txBody>
          <a:bodyPr wrap="square">
            <a:spAutoFit/>
          </a:bodyPr>
          <a:lstStyle/>
          <a:p>
            <a:r>
              <a:rPr lang="de-DE" sz="2800" b="1" dirty="0">
                <a:solidFill>
                  <a:schemeClr val="bg1"/>
                </a:solidFill>
                <a:latin typeface="Adobe Garamond Pro" panose="02020502060506020403" pitchFamily="18" charset="0"/>
              </a:rPr>
              <a:t>Tag </a:t>
            </a:r>
            <a:r>
              <a:rPr lang="de-DE" sz="2800" b="1" dirty="0" smtClean="0">
                <a:solidFill>
                  <a:schemeClr val="bg1"/>
                </a:solidFill>
                <a:latin typeface="Adobe Garamond Pro" panose="02020502060506020403" pitchFamily="18" charset="0"/>
              </a:rPr>
              <a:t>3: </a:t>
            </a:r>
            <a:br>
              <a:rPr lang="de-DE" sz="2800" b="1" dirty="0" smtClean="0">
                <a:solidFill>
                  <a:schemeClr val="bg1"/>
                </a:solidFill>
                <a:latin typeface="Adobe Garamond Pro" panose="02020502060506020403" pitchFamily="18" charset="0"/>
              </a:rPr>
            </a:br>
            <a:r>
              <a:rPr lang="de-DE" sz="2800" b="1" dirty="0" smtClean="0">
                <a:solidFill>
                  <a:schemeClr val="bg1"/>
                </a:solidFill>
                <a:latin typeface="Adobe Garamond Pro" panose="02020502060506020403" pitchFamily="18" charset="0"/>
              </a:rPr>
              <a:t>Rostock – Bad Doberan -Güstrow</a:t>
            </a:r>
            <a:endParaRPr lang="de-DE" sz="2800" b="1" dirty="0">
              <a:solidFill>
                <a:schemeClr val="bg1"/>
              </a:solidFill>
              <a:latin typeface="Adobe Garamond Pro" panose="02020502060506020403" pitchFamily="18" charset="0"/>
            </a:endParaRPr>
          </a:p>
        </p:txBody>
      </p:sp>
      <p:sp>
        <p:nvSpPr>
          <p:cNvPr id="4" name="Textfeld 3"/>
          <p:cNvSpPr txBox="1"/>
          <p:nvPr/>
        </p:nvSpPr>
        <p:spPr>
          <a:xfrm>
            <a:off x="7686675" y="6143625"/>
            <a:ext cx="2133854" cy="461665"/>
          </a:xfrm>
          <a:prstGeom prst="rect">
            <a:avLst/>
          </a:prstGeom>
          <a:noFill/>
        </p:spPr>
        <p:txBody>
          <a:bodyPr wrap="none" rtlCol="0">
            <a:spAutoFit/>
          </a:bodyPr>
          <a:lstStyle/>
          <a:p>
            <a:r>
              <a:rPr lang="de-DE" sz="2400" dirty="0" smtClean="0">
                <a:solidFill>
                  <a:schemeClr val="bg1"/>
                </a:solidFill>
              </a:rPr>
              <a:t>Alter Werftkran</a:t>
            </a:r>
            <a:endParaRPr lang="de-DE" sz="2400" dirty="0">
              <a:solidFill>
                <a:schemeClr val="bg1"/>
              </a:solidFill>
            </a:endParaRPr>
          </a:p>
        </p:txBody>
      </p:sp>
    </p:spTree>
    <p:extLst>
      <p:ext uri="{BB962C8B-B14F-4D97-AF65-F5344CB8AC3E}">
        <p14:creationId xmlns:p14="http://schemas.microsoft.com/office/powerpoint/2010/main" val="313032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504825" y="5924550"/>
            <a:ext cx="2653162" cy="523220"/>
          </a:xfrm>
          <a:prstGeom prst="rect">
            <a:avLst/>
          </a:prstGeom>
          <a:noFill/>
        </p:spPr>
        <p:txBody>
          <a:bodyPr wrap="none" rtlCol="0">
            <a:spAutoFit/>
          </a:bodyPr>
          <a:lstStyle/>
          <a:p>
            <a:r>
              <a:rPr lang="de-DE" sz="2800" dirty="0" smtClean="0">
                <a:solidFill>
                  <a:schemeClr val="bg1"/>
                </a:solidFill>
              </a:rPr>
              <a:t>Am neuen Markt</a:t>
            </a:r>
            <a:endParaRPr lang="de-DE" sz="2800" dirty="0">
              <a:solidFill>
                <a:schemeClr val="bg1"/>
              </a:solidFill>
            </a:endParaRPr>
          </a:p>
        </p:txBody>
      </p:sp>
    </p:spTree>
    <p:extLst>
      <p:ext uri="{BB962C8B-B14F-4D97-AF65-F5344CB8AC3E}">
        <p14:creationId xmlns:p14="http://schemas.microsoft.com/office/powerpoint/2010/main" val="3302128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Mecklenburg 01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776073" y="1203245"/>
            <a:ext cx="6340277" cy="4355869"/>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4726997" y="211039"/>
            <a:ext cx="5569528" cy="6370975"/>
          </a:xfrm>
          <a:prstGeom prst="rect">
            <a:avLst/>
          </a:prstGeom>
          <a:noFill/>
        </p:spPr>
        <p:txBody>
          <a:bodyPr wrap="square" rtlCol="0">
            <a:spAutoFit/>
          </a:bodyPr>
          <a:lstStyle/>
          <a:p>
            <a:r>
              <a:rPr lang="de-DE" sz="2400" dirty="0" smtClean="0"/>
              <a:t>Das </a:t>
            </a:r>
            <a:r>
              <a:rPr lang="de-DE" sz="2400" b="1" dirty="0"/>
              <a:t>Schweriner Schloss</a:t>
            </a:r>
            <a:r>
              <a:rPr lang="de-DE" sz="2400" dirty="0"/>
              <a:t> war </a:t>
            </a:r>
            <a:r>
              <a:rPr lang="de-DE" sz="2400" dirty="0" smtClean="0"/>
              <a:t>jahrhundertelang </a:t>
            </a:r>
            <a:r>
              <a:rPr lang="de-DE" sz="2400" dirty="0"/>
              <a:t>die Residenz der mecklenburgischen </a:t>
            </a:r>
            <a:r>
              <a:rPr lang="de-DE" sz="2400" dirty="0" smtClean="0"/>
              <a:t>Herzöge und</a:t>
            </a:r>
            <a:r>
              <a:rPr lang="de-DE" sz="2400" dirty="0" smtClean="0">
                <a:hlinkClick r:id="rId3" tooltip="Obodriten (Adel)"/>
              </a:rPr>
              <a:t> </a:t>
            </a:r>
            <a:r>
              <a:rPr lang="de-DE" sz="2400" dirty="0"/>
              <a:t>Großherzöge und ist heute Sitz des Landtages von </a:t>
            </a:r>
            <a:r>
              <a:rPr lang="de-DE" sz="2400" dirty="0" smtClean="0"/>
              <a:t>Mecklenburg-Vorpommern. Es gilt </a:t>
            </a:r>
            <a:r>
              <a:rPr lang="de-DE" sz="2400" dirty="0"/>
              <a:t>als eines der bedeutendsten Beispiele des Romantischen Historismus in </a:t>
            </a:r>
            <a:r>
              <a:rPr lang="de-DE" sz="2400" dirty="0" smtClean="0"/>
              <a:t>Europa. Das </a:t>
            </a:r>
            <a:r>
              <a:rPr lang="de-DE" sz="2400" dirty="0"/>
              <a:t>Schloss ist ein in einem tausendjährigen Prozess historisch gewachsenes Bauwerk. Seine ringförmige Gestalt geht auf eine Wallanlage einer slawischen Burg zurück, die 941/42 oder kurz danach auf einer kleinen ufernahen Insel im Schweriner See errichtet </a:t>
            </a:r>
            <a:r>
              <a:rPr lang="de-DE" sz="2400" dirty="0" smtClean="0"/>
              <a:t>wurde. Das </a:t>
            </a:r>
            <a:r>
              <a:rPr lang="de-DE" sz="2400" dirty="0"/>
              <a:t>heutige Schloss entstand durch einen tiefgreifenden Um- und Neubau des alten Schlosses in den Jahren 1845 bis 1857</a:t>
            </a:r>
          </a:p>
        </p:txBody>
      </p:sp>
    </p:spTree>
    <p:extLst>
      <p:ext uri="{BB962C8B-B14F-4D97-AF65-F5344CB8AC3E}">
        <p14:creationId xmlns:p14="http://schemas.microsoft.com/office/powerpoint/2010/main" val="376081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556"/>
            <a:ext cx="10296525" cy="6846094"/>
          </a:xfrm>
          <a:prstGeom prst="rect">
            <a:avLst/>
          </a:prstGeom>
        </p:spPr>
      </p:pic>
      <p:sp>
        <p:nvSpPr>
          <p:cNvPr id="3" name="Textfeld 2"/>
          <p:cNvSpPr txBox="1"/>
          <p:nvPr/>
        </p:nvSpPr>
        <p:spPr>
          <a:xfrm>
            <a:off x="504825" y="5924550"/>
            <a:ext cx="2653162" cy="523220"/>
          </a:xfrm>
          <a:prstGeom prst="rect">
            <a:avLst/>
          </a:prstGeom>
          <a:noFill/>
        </p:spPr>
        <p:txBody>
          <a:bodyPr wrap="none" rtlCol="0">
            <a:spAutoFit/>
          </a:bodyPr>
          <a:lstStyle/>
          <a:p>
            <a:r>
              <a:rPr lang="de-DE" sz="2800" dirty="0" smtClean="0">
                <a:solidFill>
                  <a:schemeClr val="bg1"/>
                </a:solidFill>
              </a:rPr>
              <a:t>Am neuen Markt</a:t>
            </a:r>
            <a:endParaRPr lang="de-DE" sz="2800" dirty="0">
              <a:solidFill>
                <a:schemeClr val="bg1"/>
              </a:solidFill>
            </a:endParaRPr>
          </a:p>
        </p:txBody>
      </p:sp>
      <p:sp>
        <p:nvSpPr>
          <p:cNvPr id="4" name="Textfeld 3"/>
          <p:cNvSpPr txBox="1"/>
          <p:nvPr/>
        </p:nvSpPr>
        <p:spPr>
          <a:xfrm>
            <a:off x="4514850" y="193211"/>
            <a:ext cx="5534026" cy="6448560"/>
          </a:xfrm>
          <a:prstGeom prst="rect">
            <a:avLst/>
          </a:prstGeom>
          <a:solidFill>
            <a:schemeClr val="bg1">
              <a:alpha val="84000"/>
            </a:schemeClr>
          </a:solidFill>
          <a:ln w="28575">
            <a:solidFill>
              <a:schemeClr val="tx1"/>
            </a:solidFill>
          </a:ln>
        </p:spPr>
        <p:txBody>
          <a:bodyPr wrap="square" rtlCol="0">
            <a:spAutoFit/>
          </a:bodyPr>
          <a:lstStyle/>
          <a:p>
            <a:r>
              <a:rPr lang="de-DE" b="1" dirty="0" smtClean="0"/>
              <a:t>Rostock</a:t>
            </a:r>
          </a:p>
          <a:p>
            <a:r>
              <a:rPr lang="de-DE" dirty="0" smtClean="0"/>
              <a:t>Ab </a:t>
            </a:r>
            <a:r>
              <a:rPr lang="de-DE" dirty="0"/>
              <a:t>dem 8. </a:t>
            </a:r>
            <a:r>
              <a:rPr lang="de-DE" dirty="0" err="1"/>
              <a:t>Jh</a:t>
            </a:r>
            <a:r>
              <a:rPr lang="de-DE" dirty="0"/>
              <a:t> ist eine slawische Siedlung auf dem Gebiet des heutigen Rostock belegt. Spätestens im 12. Jahrhundert existierte eine Fürstenburg 1167 unterwarf sich der Slawenfürst Pribislaw (der Sohn de </a:t>
            </a:r>
            <a:r>
              <a:rPr lang="de-DE" dirty="0" err="1"/>
              <a:t>Arboritenkönigs</a:t>
            </a:r>
            <a:r>
              <a:rPr lang="de-DE" dirty="0"/>
              <a:t> </a:t>
            </a:r>
            <a:r>
              <a:rPr lang="de-DE" dirty="0" err="1"/>
              <a:t>Niklot</a:t>
            </a:r>
            <a:r>
              <a:rPr lang="de-DE" dirty="0"/>
              <a:t>) Heinrich dem Löwen und wurde daraufhin von ihm mit einem großen Teil Westmecklenburgs belehnt. Um 1170 errichtete er mehrere Burgen neu, darunter Rostock. 1218 wurde das Lübische Stadtrecht bestätigt. Neun Jahre später wurde die Stadt zum Zentrum der bis 1327 bestehenden Herrschaft Rostock. Die Stadt gehörte ab 1259 zum Wendischen Städtebund und war seit 1283 Mitglied der Hanse. Rostock gehörte bis 1918 zum Großherzogtum und dann zum Freistaat Mecklenburg-Schwerin. Während der Blüte der Hansestadt, die ihren Höhepunkt im 15. Jahrhundert erreichte, wurden repräsentative Bauten und Kirchen errichtet. Der  mecklenburgischen Landesstadt, gelang nie der Schritt zur Freien </a:t>
            </a:r>
            <a:r>
              <a:rPr lang="de-DE" dirty="0" err="1" smtClean="0"/>
              <a:t>Stadt.Mit</a:t>
            </a:r>
            <a:r>
              <a:rPr lang="de-DE" dirty="0" smtClean="0"/>
              <a:t> </a:t>
            </a:r>
            <a:r>
              <a:rPr lang="de-DE" dirty="0"/>
              <a:t>dem Niedergang der Hanse, dem Dreißigjährigen Krieg und einem Stadtbrand im Jahre 1677 sank Rostock in die Rolle einer Provinzstadt zurück, die Industrialisierung setzte erst spät ein</a:t>
            </a:r>
            <a:r>
              <a:rPr lang="de-DE" dirty="0" smtClean="0"/>
              <a:t>.</a:t>
            </a:r>
            <a:endParaRPr lang="de-DE" dirty="0"/>
          </a:p>
        </p:txBody>
      </p:sp>
    </p:spTree>
    <p:extLst>
      <p:ext uri="{BB962C8B-B14F-4D97-AF65-F5344CB8AC3E}">
        <p14:creationId xmlns:p14="http://schemas.microsoft.com/office/powerpoint/2010/main" val="400624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709" y="607002"/>
            <a:ext cx="5941505" cy="4174548"/>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415384" y="5151832"/>
            <a:ext cx="5312857" cy="1197764"/>
          </a:xfrm>
          <a:prstGeom prst="rect">
            <a:avLst/>
          </a:prstGeom>
          <a:noFill/>
        </p:spPr>
        <p:txBody>
          <a:bodyPr wrap="square" rtlCol="0">
            <a:spAutoFit/>
          </a:bodyPr>
          <a:lstStyle/>
          <a:p>
            <a:r>
              <a:rPr lang="de-DE" dirty="0"/>
              <a:t>Das Rathaus </a:t>
            </a:r>
            <a:r>
              <a:rPr lang="de-DE" dirty="0" smtClean="0"/>
              <a:t>ist </a:t>
            </a:r>
            <a:r>
              <a:rPr lang="de-DE" dirty="0"/>
              <a:t>ein aus drei Häusern bestehender Gruppenbau, dessen Entstehung bis in das 13. Jahrhundert zurückreicht. Damit ist es der älteste erhaltene Profanbau der Stadt.</a:t>
            </a: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760720" y="1368503"/>
            <a:ext cx="4544830" cy="3021828"/>
          </a:xfrm>
          <a:prstGeom prst="rect">
            <a:avLst/>
          </a:prstGeom>
        </p:spPr>
      </p:pic>
      <p:sp>
        <p:nvSpPr>
          <p:cNvPr id="6" name="Textfeld 5"/>
          <p:cNvSpPr txBox="1"/>
          <p:nvPr/>
        </p:nvSpPr>
        <p:spPr>
          <a:xfrm>
            <a:off x="6522221" y="5532832"/>
            <a:ext cx="3679054" cy="921406"/>
          </a:xfrm>
          <a:prstGeom prst="rect">
            <a:avLst/>
          </a:prstGeom>
          <a:noFill/>
        </p:spPr>
        <p:txBody>
          <a:bodyPr wrap="square" rtlCol="0">
            <a:spAutoFit/>
          </a:bodyPr>
          <a:lstStyle/>
          <a:p>
            <a:r>
              <a:rPr lang="de-DE" dirty="0" smtClean="0"/>
              <a:t>Teil des „Möwenbrunnes“ mit Triton und Neptun</a:t>
            </a:r>
          </a:p>
          <a:p>
            <a:r>
              <a:rPr lang="de-DE" dirty="0" smtClean="0"/>
              <a:t>(Waldemar Otto, Worpswede, 2001)</a:t>
            </a:r>
            <a:endParaRPr lang="de-DE" dirty="0"/>
          </a:p>
        </p:txBody>
      </p:sp>
    </p:spTree>
    <p:extLst>
      <p:ext uri="{BB962C8B-B14F-4D97-AF65-F5344CB8AC3E}">
        <p14:creationId xmlns:p14="http://schemas.microsoft.com/office/powerpoint/2010/main" val="23929699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39583" y="1533703"/>
            <a:ext cx="5963064" cy="3964803"/>
          </a:xfrm>
          <a:prstGeom prst="rect">
            <a:avLst/>
          </a:prstGeom>
          <a:ln>
            <a:noFill/>
          </a:ln>
          <a:effectLst>
            <a:outerShdw blurRad="292100" dist="139700" dir="2700000" algn="tl" rotWithShape="0">
              <a:srgbClr val="333333">
                <a:alpha val="65000"/>
              </a:srgbClr>
            </a:outerShdw>
          </a:effec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6770" y="467897"/>
            <a:ext cx="5693855" cy="37858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4695825" y="5295900"/>
            <a:ext cx="5149936" cy="645048"/>
          </a:xfrm>
          <a:prstGeom prst="rect">
            <a:avLst/>
          </a:prstGeom>
          <a:noFill/>
        </p:spPr>
        <p:txBody>
          <a:bodyPr wrap="none" rtlCol="0">
            <a:spAutoFit/>
          </a:bodyPr>
          <a:lstStyle/>
          <a:p>
            <a:r>
              <a:rPr lang="de-DE" dirty="0" smtClean="0"/>
              <a:t>Das Steintor</a:t>
            </a:r>
          </a:p>
          <a:p>
            <a:r>
              <a:rPr lang="de-DE" dirty="0" smtClean="0"/>
              <a:t>Im Stil der niederländische </a:t>
            </a:r>
            <a:r>
              <a:rPr lang="de-DE" dirty="0"/>
              <a:t>Renaissance (1574–1577) </a:t>
            </a:r>
          </a:p>
        </p:txBody>
      </p:sp>
    </p:spTree>
    <p:extLst>
      <p:ext uri="{BB962C8B-B14F-4D97-AF65-F5344CB8AC3E}">
        <p14:creationId xmlns:p14="http://schemas.microsoft.com/office/powerpoint/2010/main" val="19767708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847" y="902543"/>
            <a:ext cx="3432422" cy="5688013"/>
          </a:xfrm>
          <a:prstGeom prst="rect">
            <a:avLst/>
          </a:prstGeom>
        </p:spPr>
      </p:pic>
      <p:sp>
        <p:nvSpPr>
          <p:cNvPr id="3" name="Textfeld 2"/>
          <p:cNvSpPr txBox="1"/>
          <p:nvPr/>
        </p:nvSpPr>
        <p:spPr>
          <a:xfrm>
            <a:off x="166654" y="257174"/>
            <a:ext cx="3509615" cy="461665"/>
          </a:xfrm>
          <a:prstGeom prst="rect">
            <a:avLst/>
          </a:prstGeom>
          <a:noFill/>
        </p:spPr>
        <p:txBody>
          <a:bodyPr wrap="none" rtlCol="0">
            <a:spAutoFit/>
          </a:bodyPr>
          <a:lstStyle/>
          <a:p>
            <a:r>
              <a:rPr lang="de-DE" sz="2400" dirty="0" smtClean="0"/>
              <a:t>Marienkirche ( 1260-1450)</a:t>
            </a:r>
            <a:endParaRPr lang="de-DE" sz="2400" dirty="0"/>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0141" y="91471"/>
            <a:ext cx="4686301" cy="3140721"/>
          </a:xfrm>
          <a:prstGeom prst="rect">
            <a:avLst/>
          </a:prstGeom>
        </p:spPr>
      </p:pic>
      <p:sp>
        <p:nvSpPr>
          <p:cNvPr id="10" name="Rechteck 9"/>
          <p:cNvSpPr/>
          <p:nvPr/>
        </p:nvSpPr>
        <p:spPr>
          <a:xfrm>
            <a:off x="4079218" y="3319147"/>
            <a:ext cx="2638812" cy="3132268"/>
          </a:xfrm>
          <a:prstGeom prst="rect">
            <a:avLst/>
          </a:prstGeom>
        </p:spPr>
        <p:txBody>
          <a:bodyPr wrap="square">
            <a:spAutoFit/>
          </a:bodyPr>
          <a:lstStyle/>
          <a:p>
            <a:r>
              <a:rPr lang="de-DE" dirty="0"/>
              <a:t>Blick von Norden über die Warnow auf die Stadt Rostock: Links die Altstadt mit der </a:t>
            </a:r>
            <a:r>
              <a:rPr lang="de-DE" dirty="0" err="1"/>
              <a:t>Petrikirche</a:t>
            </a:r>
            <a:r>
              <a:rPr lang="de-DE" dirty="0"/>
              <a:t> und der Nikolaikirche, zentral die mittelstädtische Marienkirche, im Westen (rechts) die Neustadt mit der Jakobikirche. Kolorierter Kupferstich; Franz </a:t>
            </a:r>
            <a:r>
              <a:rPr lang="de-DE" dirty="0" err="1"/>
              <a:t>Hogenberg</a:t>
            </a:r>
            <a:r>
              <a:rPr lang="de-DE" dirty="0"/>
              <a:t> 1597</a:t>
            </a:r>
          </a:p>
        </p:txBody>
      </p:sp>
      <p:pic>
        <p:nvPicPr>
          <p:cNvPr id="11" name="Grafik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31472" y="3031679"/>
            <a:ext cx="3065029" cy="3097212"/>
          </a:xfrm>
          <a:prstGeom prst="rect">
            <a:avLst/>
          </a:prstGeom>
        </p:spPr>
      </p:pic>
      <p:sp>
        <p:nvSpPr>
          <p:cNvPr id="12" name="Textfeld 11"/>
          <p:cNvSpPr txBox="1"/>
          <p:nvPr/>
        </p:nvSpPr>
        <p:spPr>
          <a:xfrm>
            <a:off x="7120979" y="6128891"/>
            <a:ext cx="3035686" cy="645048"/>
          </a:xfrm>
          <a:prstGeom prst="rect">
            <a:avLst/>
          </a:prstGeom>
          <a:noFill/>
        </p:spPr>
        <p:txBody>
          <a:bodyPr wrap="square" rtlCol="0">
            <a:spAutoFit/>
          </a:bodyPr>
          <a:lstStyle/>
          <a:p>
            <a:r>
              <a:rPr lang="de-DE" dirty="0"/>
              <a:t>Egon </a:t>
            </a:r>
            <a:r>
              <a:rPr lang="de-DE" dirty="0" err="1"/>
              <a:t>Tschirch</a:t>
            </a:r>
            <a:r>
              <a:rPr lang="de-DE" dirty="0"/>
              <a:t>: </a:t>
            </a:r>
            <a:r>
              <a:rPr lang="de-DE" i="1" dirty="0"/>
              <a:t>Die zerstörte Stadt</a:t>
            </a:r>
            <a:r>
              <a:rPr lang="de-DE" dirty="0"/>
              <a:t> (1942)</a:t>
            </a:r>
          </a:p>
        </p:txBody>
      </p:sp>
    </p:spTree>
    <p:extLst>
      <p:ext uri="{BB962C8B-B14F-4D97-AF65-F5344CB8AC3E}">
        <p14:creationId xmlns:p14="http://schemas.microsoft.com/office/powerpoint/2010/main" val="31103012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14826" y="1638300"/>
            <a:ext cx="5563684" cy="4306094"/>
          </a:xfrm>
          <a:prstGeom prst="rect">
            <a:avLst/>
          </a:prstGeom>
        </p:spPr>
      </p:pic>
      <p:sp>
        <p:nvSpPr>
          <p:cNvPr id="6" name="Textfeld 5"/>
          <p:cNvSpPr txBox="1"/>
          <p:nvPr/>
        </p:nvSpPr>
        <p:spPr>
          <a:xfrm>
            <a:off x="4429125" y="6184716"/>
            <a:ext cx="5867400" cy="368691"/>
          </a:xfrm>
          <a:prstGeom prst="rect">
            <a:avLst/>
          </a:prstGeom>
          <a:noFill/>
        </p:spPr>
        <p:txBody>
          <a:bodyPr wrap="square" rtlCol="0">
            <a:spAutoFit/>
          </a:bodyPr>
          <a:lstStyle/>
          <a:p>
            <a:r>
              <a:rPr lang="de-DE" dirty="0" smtClean="0"/>
              <a:t>Kanzel ( Renaissance mit barockem Aufsatz) und Fürstenloge </a:t>
            </a:r>
            <a:endParaRPr lang="de-DE" dirty="0"/>
          </a:p>
        </p:txBody>
      </p:sp>
      <p:pic>
        <p:nvPicPr>
          <p:cNvPr id="11"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900" y="441541"/>
            <a:ext cx="3687123" cy="5502853"/>
          </a:xfrm>
          <a:prstGeom prst="rect">
            <a:avLst/>
          </a:prstGeom>
        </p:spPr>
      </p:pic>
      <p:sp>
        <p:nvSpPr>
          <p:cNvPr id="12" name="Textfeld 11"/>
          <p:cNvSpPr txBox="1"/>
          <p:nvPr/>
        </p:nvSpPr>
        <p:spPr>
          <a:xfrm>
            <a:off x="569708" y="6184715"/>
            <a:ext cx="2983958" cy="368691"/>
          </a:xfrm>
          <a:prstGeom prst="rect">
            <a:avLst/>
          </a:prstGeom>
          <a:noFill/>
        </p:spPr>
        <p:txBody>
          <a:bodyPr wrap="none" rtlCol="0">
            <a:spAutoFit/>
          </a:bodyPr>
          <a:lstStyle/>
          <a:p>
            <a:r>
              <a:rPr lang="de-DE" dirty="0" smtClean="0"/>
              <a:t>Der barocke Hochaltar (1720)</a:t>
            </a:r>
            <a:endParaRPr lang="de-DE" dirty="0"/>
          </a:p>
        </p:txBody>
      </p:sp>
    </p:spTree>
    <p:extLst>
      <p:ext uri="{BB962C8B-B14F-4D97-AF65-F5344CB8AC3E}">
        <p14:creationId xmlns:p14="http://schemas.microsoft.com/office/powerpoint/2010/main" val="42697538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296525" cy="6840538"/>
          </a:xfrm>
          <a:prstGeom prst="rect">
            <a:avLst/>
          </a:prstGeom>
        </p:spPr>
      </p:pic>
      <p:sp>
        <p:nvSpPr>
          <p:cNvPr id="4" name="Textfeld 3"/>
          <p:cNvSpPr txBox="1"/>
          <p:nvPr/>
        </p:nvSpPr>
        <p:spPr>
          <a:xfrm>
            <a:off x="228600" y="6135476"/>
            <a:ext cx="4243406" cy="400110"/>
          </a:xfrm>
          <a:prstGeom prst="rect">
            <a:avLst/>
          </a:prstGeom>
          <a:noFill/>
        </p:spPr>
        <p:txBody>
          <a:bodyPr wrap="none" rtlCol="0">
            <a:spAutoFit/>
          </a:bodyPr>
          <a:lstStyle/>
          <a:p>
            <a:r>
              <a:rPr lang="de-DE" sz="2000" dirty="0">
                <a:solidFill>
                  <a:schemeClr val="bg1"/>
                </a:solidFill>
              </a:rPr>
              <a:t>Ehemaliger Hochaltar der </a:t>
            </a:r>
            <a:r>
              <a:rPr lang="de-DE" sz="2000" dirty="0" smtClean="0">
                <a:solidFill>
                  <a:schemeClr val="bg1"/>
                </a:solidFill>
              </a:rPr>
              <a:t>Nikolaikirche</a:t>
            </a:r>
            <a:endParaRPr lang="de-DE" sz="2000" dirty="0">
              <a:solidFill>
                <a:schemeClr val="bg1"/>
              </a:solidFill>
            </a:endParaRPr>
          </a:p>
        </p:txBody>
      </p:sp>
    </p:spTree>
    <p:extLst>
      <p:ext uri="{BB962C8B-B14F-4D97-AF65-F5344CB8AC3E}">
        <p14:creationId xmlns:p14="http://schemas.microsoft.com/office/powerpoint/2010/main" val="17159867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296525" cy="6840538"/>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3212788" y="804544"/>
            <a:ext cx="6335530" cy="42124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228600" y="6135476"/>
            <a:ext cx="4243406" cy="400110"/>
          </a:xfrm>
          <a:prstGeom prst="rect">
            <a:avLst/>
          </a:prstGeom>
          <a:noFill/>
        </p:spPr>
        <p:txBody>
          <a:bodyPr wrap="none" rtlCol="0">
            <a:spAutoFit/>
          </a:bodyPr>
          <a:lstStyle/>
          <a:p>
            <a:r>
              <a:rPr lang="de-DE" sz="2000" dirty="0">
                <a:solidFill>
                  <a:schemeClr val="bg1"/>
                </a:solidFill>
              </a:rPr>
              <a:t>Ehemaliger Hochaltar der </a:t>
            </a:r>
            <a:r>
              <a:rPr lang="de-DE" sz="2000" dirty="0" smtClean="0">
                <a:solidFill>
                  <a:schemeClr val="bg1"/>
                </a:solidFill>
              </a:rPr>
              <a:t>Nikolaikirche</a:t>
            </a:r>
            <a:endParaRPr lang="de-DE" sz="2000" dirty="0">
              <a:solidFill>
                <a:schemeClr val="bg1"/>
              </a:solidFill>
            </a:endParaRPr>
          </a:p>
        </p:txBody>
      </p:sp>
    </p:spTree>
    <p:extLst>
      <p:ext uri="{BB962C8B-B14F-4D97-AF65-F5344CB8AC3E}">
        <p14:creationId xmlns:p14="http://schemas.microsoft.com/office/powerpoint/2010/main" val="33836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0818" y="4126913"/>
            <a:ext cx="3854780" cy="2563019"/>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4621153" y="4921271"/>
            <a:ext cx="1456133" cy="921406"/>
          </a:xfrm>
          <a:prstGeom prst="rect">
            <a:avLst/>
          </a:prstGeom>
          <a:noFill/>
        </p:spPr>
        <p:txBody>
          <a:bodyPr wrap="square" rtlCol="0">
            <a:spAutoFit/>
          </a:bodyPr>
          <a:lstStyle/>
          <a:p>
            <a:r>
              <a:rPr lang="de-DE" dirty="0" smtClean="0"/>
              <a:t>Maria bei Elisabeth , Geburt Jesu</a:t>
            </a:r>
            <a:endParaRPr lang="de-DE" dirty="0"/>
          </a:p>
        </p:txBody>
      </p:sp>
      <p:pic>
        <p:nvPicPr>
          <p:cNvPr id="5" name="Grafik 4"/>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p:blipFill>
        <p:spPr>
          <a:xfrm>
            <a:off x="4712647" y="310668"/>
            <a:ext cx="3138555" cy="4467225"/>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148813" y="343944"/>
            <a:ext cx="1771650" cy="1750479"/>
          </a:xfrm>
          <a:prstGeom prst="rect">
            <a:avLst/>
          </a:prstGeom>
          <a:noFill/>
        </p:spPr>
        <p:txBody>
          <a:bodyPr wrap="square" rtlCol="0">
            <a:spAutoFit/>
          </a:bodyPr>
          <a:lstStyle/>
          <a:p>
            <a:r>
              <a:rPr lang="de-DE" b="1" dirty="0" err="1" smtClean="0"/>
              <a:t>Tauffünte</a:t>
            </a:r>
            <a:r>
              <a:rPr lang="de-DE" b="1" dirty="0" smtClean="0"/>
              <a:t>, </a:t>
            </a:r>
            <a:r>
              <a:rPr lang="de-DE" dirty="0" smtClean="0"/>
              <a:t>Bronze, 1290.  wahrscheinlich aus der Hildesheimer Schule</a:t>
            </a:r>
            <a:endParaRPr lang="de-DE" dirty="0"/>
          </a:p>
        </p:txBody>
      </p:sp>
      <p:sp>
        <p:nvSpPr>
          <p:cNvPr id="7" name="Textfeld 6"/>
          <p:cNvSpPr txBox="1"/>
          <p:nvPr/>
        </p:nvSpPr>
        <p:spPr>
          <a:xfrm>
            <a:off x="8056149" y="317609"/>
            <a:ext cx="1876425" cy="3684983"/>
          </a:xfrm>
          <a:prstGeom prst="rect">
            <a:avLst/>
          </a:prstGeom>
          <a:noFill/>
        </p:spPr>
        <p:txBody>
          <a:bodyPr wrap="square" rtlCol="0">
            <a:spAutoFit/>
          </a:bodyPr>
          <a:lstStyle/>
          <a:p>
            <a:r>
              <a:rPr lang="de-DE" dirty="0" smtClean="0"/>
              <a:t>4 </a:t>
            </a:r>
            <a:r>
              <a:rPr lang="de-DE" dirty="0"/>
              <a:t>Männerfiguren mit großen </a:t>
            </a:r>
            <a:r>
              <a:rPr lang="de-DE" dirty="0" smtClean="0"/>
              <a:t>Amphoren, </a:t>
            </a:r>
            <a:r>
              <a:rPr lang="de-DE" dirty="0"/>
              <a:t>die als Allegorien der vier </a:t>
            </a:r>
            <a:r>
              <a:rPr lang="de-DE" dirty="0" smtClean="0"/>
              <a:t>Elemente (Erde, Wasser, Feuer, Luft) </a:t>
            </a:r>
            <a:r>
              <a:rPr lang="de-DE" dirty="0"/>
              <a:t>bezeichnet sind, üblicherweise aber als die vier Paradiesströme identifiziert </a:t>
            </a:r>
            <a:r>
              <a:rPr lang="de-DE" dirty="0" smtClean="0"/>
              <a:t>werden</a:t>
            </a:r>
            <a:endParaRPr lang="de-DE" dirty="0"/>
          </a:p>
        </p:txBody>
      </p:sp>
      <p:sp>
        <p:nvSpPr>
          <p:cNvPr id="8" name="Textfeld 7"/>
          <p:cNvSpPr txBox="1"/>
          <p:nvPr/>
        </p:nvSpPr>
        <p:spPr>
          <a:xfrm>
            <a:off x="5456166" y="6044884"/>
            <a:ext cx="2190707" cy="645048"/>
          </a:xfrm>
          <a:prstGeom prst="rect">
            <a:avLst/>
          </a:prstGeom>
          <a:noFill/>
        </p:spPr>
        <p:txBody>
          <a:bodyPr wrap="square" rtlCol="0">
            <a:spAutoFit/>
          </a:bodyPr>
          <a:lstStyle/>
          <a:p>
            <a:r>
              <a:rPr lang="de-DE" dirty="0" smtClean="0"/>
              <a:t>Die klugen und die törichten Jungfrauen</a:t>
            </a:r>
            <a:endParaRPr lang="de-DE" dirty="0"/>
          </a:p>
        </p:txBody>
      </p:sp>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3550" y="310668"/>
            <a:ext cx="2774150" cy="3698866"/>
          </a:xfrm>
          <a:prstGeom prst="rect">
            <a:avLst/>
          </a:prstGeom>
          <a:ln>
            <a:noFill/>
          </a:ln>
          <a:effectLst>
            <a:outerShdw blurRad="292100" dist="139700" dir="2700000" algn="tl" rotWithShape="0">
              <a:srgbClr val="333333">
                <a:alpha val="65000"/>
              </a:srgbClr>
            </a:outerShdw>
          </a:effectLst>
        </p:spPr>
      </p:pic>
      <p:pic>
        <p:nvPicPr>
          <p:cNvPr id="10" name="Grafik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6200000">
            <a:off x="7514329" y="4408000"/>
            <a:ext cx="2438400" cy="2173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9385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286309" y="-257175"/>
            <a:ext cx="3190316" cy="6934200"/>
            <a:chOff x="1721624" y="-527526"/>
            <a:chExt cx="2835647" cy="7466358"/>
          </a:xfrm>
        </p:grpSpPr>
        <p:pic>
          <p:nvPicPr>
            <p:cNvPr id="4" name="Grafik 3"/>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3753" b="100000" l="0" r="100000">
                          <a14:backgroundMark x1="95556" y1="20797" x2="95556" y2="20797"/>
                          <a14:backgroundMark x1="95556" y1="81001" x2="95556" y2="81001"/>
                          <a14:backgroundMark x1="1358" y1="57076" x2="1358" y2="57076"/>
                          <a14:backgroundMark x1="2346" y1="6646" x2="2346" y2="6646"/>
                          <a14:backgroundMark x1="42593" y1="4613" x2="42593" y2="4613"/>
                          <a14:backgroundMark x1="95185" y1="72713" x2="95185" y2="72713"/>
                          <a14:backgroundMark x1="88272" y1="96873" x2="88272" y2="96873"/>
                        </a14:backgroundRemoval>
                      </a14:imgEffect>
                    </a14:imgLayer>
                  </a14:imgProps>
                </a:ext>
                <a:ext uri="{28A0092B-C50C-407E-A947-70E740481C1C}">
                  <a14:useLocalDpi xmlns:a14="http://schemas.microsoft.com/office/drawing/2010/main"/>
                </a:ext>
              </a:extLst>
            </a:blip>
            <a:srcRect l="2839" r="13179"/>
            <a:stretch/>
          </p:blipFill>
          <p:spPr>
            <a:xfrm>
              <a:off x="1731333" y="-527526"/>
              <a:ext cx="2825938" cy="5315712"/>
            </a:xfrm>
            <a:prstGeom prst="rect">
              <a:avLst/>
            </a:prstGeom>
          </p:spPr>
        </p:pic>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977117" y="3382046"/>
              <a:ext cx="4301293" cy="2812279"/>
            </a:xfrm>
            <a:prstGeom prst="rect">
              <a:avLst/>
            </a:prstGeom>
            <a:ln>
              <a:noFill/>
            </a:ln>
            <a:effectLst>
              <a:outerShdw blurRad="292100" dist="139700" dir="2700000" algn="tl" rotWithShape="0">
                <a:srgbClr val="333333">
                  <a:alpha val="65000"/>
                </a:srgbClr>
              </a:outerShdw>
            </a:effectLst>
          </p:spPr>
        </p:pic>
      </p:grpSp>
      <p:sp>
        <p:nvSpPr>
          <p:cNvPr id="6" name="Textfeld 5"/>
          <p:cNvSpPr txBox="1"/>
          <p:nvPr/>
        </p:nvSpPr>
        <p:spPr>
          <a:xfrm>
            <a:off x="3657600" y="100231"/>
            <a:ext cx="6353174" cy="6740307"/>
          </a:xfrm>
          <a:prstGeom prst="rect">
            <a:avLst/>
          </a:prstGeom>
          <a:noFill/>
        </p:spPr>
        <p:txBody>
          <a:bodyPr wrap="square" rtlCol="0">
            <a:spAutoFit/>
          </a:bodyPr>
          <a:lstStyle/>
          <a:p>
            <a:r>
              <a:rPr lang="de-DE" sz="1800" b="1" dirty="0" smtClean="0"/>
              <a:t>Astronomische Uhr </a:t>
            </a:r>
          </a:p>
          <a:p>
            <a:r>
              <a:rPr lang="de-DE" sz="1600" dirty="0" smtClean="0"/>
              <a:t>Im </a:t>
            </a:r>
            <a:r>
              <a:rPr lang="de-DE" sz="1600" dirty="0"/>
              <a:t>Chorumgang füllt hinter dem Hochaltar eine elf Meter hohe astronomische Uhren-Anlage den gesamten Raum zwischen zwei Pfeilern aus. Urkunden belegen, dass ihre erste Ausführung </a:t>
            </a:r>
            <a:r>
              <a:rPr lang="de-DE" sz="1600" dirty="0" smtClean="0"/>
              <a:t>1379 erbaut wurde. Hans </a:t>
            </a:r>
            <a:r>
              <a:rPr lang="de-DE" sz="1600" dirty="0"/>
              <a:t>Düringer (aus Nürnberg?) ersetzte 1472 die wahrscheinlich zwischenzeitlich zerstörte Uhr durch eine neue </a:t>
            </a:r>
            <a:r>
              <a:rPr lang="de-DE" sz="1600" dirty="0" smtClean="0"/>
              <a:t>Uhr. Die </a:t>
            </a:r>
            <a:r>
              <a:rPr lang="de-DE" sz="1600" dirty="0"/>
              <a:t>Uhr wurde wenig umgebaut oder erweitert, so dass sie heute noch in ihrem annähernd originalen Zustand ist. Sie funktioniert auch noch und die fünf Werke werden täglich von Hand </a:t>
            </a:r>
            <a:r>
              <a:rPr lang="de-DE" sz="1600" dirty="0" smtClean="0"/>
              <a:t>aufgezogen. Der </a:t>
            </a:r>
            <a:r>
              <a:rPr lang="de-DE" sz="1600" dirty="0"/>
              <a:t>äußere Ring der </a:t>
            </a:r>
            <a:r>
              <a:rPr lang="de-DE" sz="1600" dirty="0" err="1"/>
              <a:t>Hauptuhr</a:t>
            </a:r>
            <a:r>
              <a:rPr lang="de-DE" sz="1600" dirty="0"/>
              <a:t> ist die Skala für die 2-mal-12-Stunden-Zählung einer Großen </a:t>
            </a:r>
            <a:r>
              <a:rPr lang="de-DE" sz="1600" dirty="0" smtClean="0"/>
              <a:t>Uhr. Die </a:t>
            </a:r>
            <a:r>
              <a:rPr lang="de-DE" sz="1600" dirty="0"/>
              <a:t>vordere Sonnenscheibe dreht sich über der darunter liegenden Mondscheibe</a:t>
            </a:r>
            <a:r>
              <a:rPr lang="de-DE" sz="1600" dirty="0" smtClean="0"/>
              <a:t>. Die </a:t>
            </a:r>
            <a:r>
              <a:rPr lang="de-DE" sz="1600" dirty="0"/>
              <a:t>Sonnenscheibe hat eine runde exzentrische Öffnung. Unter der Öffnung ist die Mondscheibe über je einen halben Umfang hell bzw. dunkel. Auf diese Weise werden die Mondphasen als Bildchiffre angezeigt (dunkle Öffnung bei Neumond, helle Öffnung bei Vollmond, dazwischen teilweise dunkel und hell bzw. hell und dunkel bei zunehmendem bzw. abnehmendem Mond</a:t>
            </a:r>
            <a:r>
              <a:rPr lang="de-DE" sz="1600" dirty="0" smtClean="0"/>
              <a:t>). Unter </a:t>
            </a:r>
            <a:r>
              <a:rPr lang="de-DE" sz="1600" dirty="0"/>
              <a:t>der </a:t>
            </a:r>
            <a:r>
              <a:rPr lang="de-DE" sz="1600" dirty="0" err="1"/>
              <a:t>Hauptuhr</a:t>
            </a:r>
            <a:r>
              <a:rPr lang="de-DE" sz="1600" dirty="0"/>
              <a:t> befindet sich ein </a:t>
            </a:r>
            <a:r>
              <a:rPr lang="de-DE" sz="1600" dirty="0" smtClean="0"/>
              <a:t>Kalendarium. Dessen </a:t>
            </a:r>
            <a:r>
              <a:rPr lang="de-DE" sz="1600" dirty="0"/>
              <a:t>Kalenderscheibe läuft im Uhrzeigersinn einmal im Jahr </a:t>
            </a:r>
            <a:r>
              <a:rPr lang="de-DE" sz="1600" dirty="0" smtClean="0"/>
              <a:t>herum. Die </a:t>
            </a:r>
            <a:r>
              <a:rPr lang="de-DE" sz="1600" dirty="0"/>
              <a:t>inneren Skalen der Scheibe beinhalten konstante Daten eines Kalenderjahres, die in einer kreisförmigen Tabelle dargestellt sind</a:t>
            </a:r>
            <a:r>
              <a:rPr lang="de-DE" sz="1600" dirty="0" smtClean="0"/>
              <a:t>. Jeder dieser Zahlen </a:t>
            </a:r>
            <a:r>
              <a:rPr lang="de-DE" sz="1600" dirty="0"/>
              <a:t>folgen Jahreskonstanten (Goldene Zahl, Sonntagsbuchstabe, Sonnenzirkel, Römer-Zinszahl, Tagesdistanz zwischen Weihnachten und Beginn der Fastenzeit und Osterdatum).Die derzeitige Scheibe ist die </a:t>
            </a:r>
            <a:r>
              <a:rPr lang="de-DE" sz="1600" dirty="0" smtClean="0"/>
              <a:t>fünfte der,  </a:t>
            </a:r>
            <a:r>
              <a:rPr lang="de-DE" sz="1600" dirty="0"/>
              <a:t>wegen der beschränkten inneren Tabelle nur während 133 Jahren benutzbaren </a:t>
            </a:r>
            <a:r>
              <a:rPr lang="de-DE" sz="1600" dirty="0" smtClean="0"/>
              <a:t>Kalenderscheiben.</a:t>
            </a:r>
          </a:p>
          <a:p>
            <a:r>
              <a:rPr lang="de-DE" sz="1600" dirty="0" smtClean="0"/>
              <a:t>Die Uhr als Ganzes wurde </a:t>
            </a:r>
            <a:r>
              <a:rPr lang="de-DE" sz="1600" dirty="0"/>
              <a:t>1943 </a:t>
            </a:r>
            <a:r>
              <a:rPr lang="de-DE" sz="1600" dirty="0" smtClean="0"/>
              <a:t>zum </a:t>
            </a:r>
            <a:r>
              <a:rPr lang="de-DE" sz="1600" dirty="0"/>
              <a:t>Schutz gegen Bombenangriffe eingemauert und erst 1951 wieder freigelegt.</a:t>
            </a:r>
          </a:p>
        </p:txBody>
      </p:sp>
    </p:spTree>
    <p:extLst>
      <p:ext uri="{BB962C8B-B14F-4D97-AF65-F5344CB8AC3E}">
        <p14:creationId xmlns:p14="http://schemas.microsoft.com/office/powerpoint/2010/main" val="218859859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4595400" y="1649012"/>
            <a:ext cx="4621212" cy="3072614"/>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5819775" y="5749729"/>
            <a:ext cx="1594988" cy="368691"/>
          </a:xfrm>
          <a:prstGeom prst="rect">
            <a:avLst/>
          </a:prstGeom>
          <a:noFill/>
        </p:spPr>
        <p:txBody>
          <a:bodyPr wrap="none" rtlCol="0">
            <a:spAutoFit/>
          </a:bodyPr>
          <a:lstStyle/>
          <a:p>
            <a:r>
              <a:rPr lang="de-DE" dirty="0" smtClean="0"/>
              <a:t>Ziegenbrunnen</a:t>
            </a:r>
            <a:endParaRPr lang="de-DE" dirty="0"/>
          </a:p>
        </p:txBody>
      </p:sp>
      <p:grpSp>
        <p:nvGrpSpPr>
          <p:cNvPr id="5" name="Gruppieren 4"/>
          <p:cNvGrpSpPr/>
          <p:nvPr/>
        </p:nvGrpSpPr>
        <p:grpSpPr>
          <a:xfrm>
            <a:off x="693296" y="504824"/>
            <a:ext cx="3990915" cy="6002337"/>
            <a:chOff x="388496" y="552449"/>
            <a:chExt cx="3990915" cy="6002337"/>
          </a:xfrm>
        </p:grpSpPr>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17215" y="1558160"/>
              <a:ext cx="6002337" cy="3990915"/>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771524" y="5962650"/>
              <a:ext cx="1612429" cy="368691"/>
            </a:xfrm>
            <a:prstGeom prst="rect">
              <a:avLst/>
            </a:prstGeom>
            <a:noFill/>
          </p:spPr>
          <p:txBody>
            <a:bodyPr wrap="none" rtlCol="0">
              <a:spAutoFit/>
            </a:bodyPr>
            <a:lstStyle/>
            <a:p>
              <a:r>
                <a:rPr lang="de-DE" dirty="0" err="1" smtClean="0">
                  <a:solidFill>
                    <a:schemeClr val="bg1"/>
                  </a:solidFill>
                </a:rPr>
                <a:t>Kroepeliner</a:t>
              </a:r>
              <a:r>
                <a:rPr lang="de-DE" dirty="0" smtClean="0">
                  <a:solidFill>
                    <a:schemeClr val="bg1"/>
                  </a:solidFill>
                </a:rPr>
                <a:t> Tor</a:t>
              </a:r>
              <a:endParaRPr lang="de-DE" dirty="0">
                <a:solidFill>
                  <a:schemeClr val="bg1"/>
                </a:solidFill>
              </a:endParaRPr>
            </a:p>
          </p:txBody>
        </p:sp>
      </p:grpSp>
    </p:spTree>
    <p:extLst>
      <p:ext uri="{BB962C8B-B14F-4D97-AF65-F5344CB8AC3E}">
        <p14:creationId xmlns:p14="http://schemas.microsoft.com/office/powerpoint/2010/main" val="2312986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2475</Words>
  <Application>Microsoft Office PowerPoint</Application>
  <PresentationFormat>Benutzerdefiniert</PresentationFormat>
  <Paragraphs>225</Paragraphs>
  <Slides>199</Slides>
  <Notes>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199</vt:i4>
      </vt:variant>
    </vt:vector>
  </HeadingPairs>
  <TitlesOfParts>
    <vt:vector size="205" baseType="lpstr">
      <vt:lpstr>Adobe Garamond Pro</vt:lpstr>
      <vt:lpstr>Arial</vt:lpstr>
      <vt:lpstr>Calibri</vt:lpstr>
      <vt:lpstr>Calibri Light</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Susanne</dc:creator>
  <cp:lastModifiedBy>Susanne</cp:lastModifiedBy>
  <cp:revision>125</cp:revision>
  <dcterms:created xsi:type="dcterms:W3CDTF">2019-05-27T19:19:21Z</dcterms:created>
  <dcterms:modified xsi:type="dcterms:W3CDTF">2020-02-13T13:02:22Z</dcterms:modified>
</cp:coreProperties>
</file>